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mp4" ContentType="video/unknown"/>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8" r:id="rId2"/>
    <p:sldId id="266" r:id="rId3"/>
    <p:sldId id="261" r:id="rId4"/>
    <p:sldId id="330" r:id="rId5"/>
    <p:sldId id="311" r:id="rId6"/>
    <p:sldId id="312" r:id="rId7"/>
    <p:sldId id="268" r:id="rId8"/>
    <p:sldId id="289" r:id="rId9"/>
    <p:sldId id="272" r:id="rId10"/>
    <p:sldId id="277" r:id="rId11"/>
    <p:sldId id="276" r:id="rId12"/>
    <p:sldId id="278" r:id="rId13"/>
    <p:sldId id="271" r:id="rId14"/>
    <p:sldId id="288" r:id="rId15"/>
    <p:sldId id="290" r:id="rId16"/>
    <p:sldId id="291" r:id="rId17"/>
    <p:sldId id="308" r:id="rId18"/>
    <p:sldId id="303" r:id="rId19"/>
    <p:sldId id="326" r:id="rId20"/>
    <p:sldId id="306" r:id="rId21"/>
    <p:sldId id="285" r:id="rId22"/>
    <p:sldId id="286" r:id="rId23"/>
    <p:sldId id="279" r:id="rId24"/>
    <p:sldId id="302" r:id="rId25"/>
    <p:sldId id="259" r:id="rId26"/>
    <p:sldId id="265" r:id="rId27"/>
    <p:sldId id="260" r:id="rId28"/>
    <p:sldId id="314" r:id="rId29"/>
    <p:sldId id="313" r:id="rId30"/>
    <p:sldId id="328" r:id="rId31"/>
    <p:sldId id="304" r:id="rId32"/>
    <p:sldId id="273" r:id="rId33"/>
    <p:sldId id="315" r:id="rId34"/>
    <p:sldId id="316" r:id="rId35"/>
    <p:sldId id="292" r:id="rId36"/>
    <p:sldId id="309" r:id="rId37"/>
    <p:sldId id="327" r:id="rId38"/>
    <p:sldId id="329" r:id="rId39"/>
    <p:sldId id="317" r:id="rId40"/>
    <p:sldId id="275" r:id="rId41"/>
    <p:sldId id="331" r:id="rId42"/>
    <p:sldId id="334" r:id="rId43"/>
    <p:sldId id="293" r:id="rId44"/>
    <p:sldId id="287" r:id="rId45"/>
    <p:sldId id="332" r:id="rId46"/>
    <p:sldId id="305" r:id="rId47"/>
    <p:sldId id="307" r:id="rId48"/>
    <p:sldId id="301" r:id="rId49"/>
    <p:sldId id="298" r:id="rId50"/>
    <p:sldId id="295" r:id="rId51"/>
    <p:sldId id="333"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57"/>
    <p:restoredTop sz="94663"/>
  </p:normalViewPr>
  <p:slideViewPr>
    <p:cSldViewPr snapToGrid="0" snapToObjects="1">
      <p:cViewPr varScale="1">
        <p:scale>
          <a:sx n="88" d="100"/>
          <a:sy n="88" d="100"/>
        </p:scale>
        <p:origin x="-112" y="-464"/>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printerSettings" Target="printerSettings/printerSettings1.bin"/><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5E6A5C-19AD-6A4C-9272-C87579D6F48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xmlns="" id="{60A63A51-51B1-FE42-8CD0-7F10258951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xmlns="" id="{470303BE-DA42-F24C-9B12-0A7BE2307C48}"/>
              </a:ext>
            </a:extLst>
          </p:cNvPr>
          <p:cNvSpPr>
            <a:spLocks noGrp="1"/>
          </p:cNvSpPr>
          <p:nvPr>
            <p:ph type="dt" sz="half" idx="10"/>
          </p:nvPr>
        </p:nvSpPr>
        <p:spPr/>
        <p:txBody>
          <a:bodyPr/>
          <a:lstStyle/>
          <a:p>
            <a:fld id="{D87CD23B-CF8E-5D49-800A-16190672AEFA}" type="datetimeFigureOut">
              <a:rPr lang="en-US" smtClean="0"/>
              <a:t>5/31/20</a:t>
            </a:fld>
            <a:endParaRPr lang="en-US"/>
          </a:p>
        </p:txBody>
      </p:sp>
      <p:sp>
        <p:nvSpPr>
          <p:cNvPr id="5" name="Footer Placeholder 4">
            <a:extLst>
              <a:ext uri="{FF2B5EF4-FFF2-40B4-BE49-F238E27FC236}">
                <a16:creationId xmlns:a16="http://schemas.microsoft.com/office/drawing/2014/main" xmlns="" id="{CFD18436-9206-2D48-8807-733EB45DFF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CAA4A17-9F28-794A-956B-5EA4BF2C3D26}"/>
              </a:ext>
            </a:extLst>
          </p:cNvPr>
          <p:cNvSpPr>
            <a:spLocks noGrp="1"/>
          </p:cNvSpPr>
          <p:nvPr>
            <p:ph type="sldNum" sz="quarter" idx="12"/>
          </p:nvPr>
        </p:nvSpPr>
        <p:spPr/>
        <p:txBody>
          <a:bodyPr/>
          <a:lstStyle/>
          <a:p>
            <a:fld id="{817EDB1B-8823-7942-A01D-E54A0949A308}" type="slidenum">
              <a:rPr lang="en-US" smtClean="0"/>
              <a:t>‹#›</a:t>
            </a:fld>
            <a:endParaRPr lang="en-US"/>
          </a:p>
        </p:txBody>
      </p:sp>
    </p:spTree>
    <p:extLst>
      <p:ext uri="{BB962C8B-B14F-4D97-AF65-F5344CB8AC3E}">
        <p14:creationId xmlns:p14="http://schemas.microsoft.com/office/powerpoint/2010/main" val="3207912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C64423-3236-164C-BE4E-9F0D06EB58D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xmlns="" id="{80D04E76-E6A1-C149-8E6A-DDF76E48CD8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xmlns="" id="{95985780-469F-6B46-B460-0410FD85B3A5}"/>
              </a:ext>
            </a:extLst>
          </p:cNvPr>
          <p:cNvSpPr>
            <a:spLocks noGrp="1"/>
          </p:cNvSpPr>
          <p:nvPr>
            <p:ph type="dt" sz="half" idx="10"/>
          </p:nvPr>
        </p:nvSpPr>
        <p:spPr/>
        <p:txBody>
          <a:bodyPr/>
          <a:lstStyle/>
          <a:p>
            <a:fld id="{D87CD23B-CF8E-5D49-800A-16190672AEFA}" type="datetimeFigureOut">
              <a:rPr lang="en-US" smtClean="0"/>
              <a:t>5/31/20</a:t>
            </a:fld>
            <a:endParaRPr lang="en-US"/>
          </a:p>
        </p:txBody>
      </p:sp>
      <p:sp>
        <p:nvSpPr>
          <p:cNvPr id="5" name="Footer Placeholder 4">
            <a:extLst>
              <a:ext uri="{FF2B5EF4-FFF2-40B4-BE49-F238E27FC236}">
                <a16:creationId xmlns:a16="http://schemas.microsoft.com/office/drawing/2014/main" xmlns="" id="{574E3E2C-26E5-7741-9044-4D519EA216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9574096-605C-E243-9108-AC241A2C81B1}"/>
              </a:ext>
            </a:extLst>
          </p:cNvPr>
          <p:cNvSpPr>
            <a:spLocks noGrp="1"/>
          </p:cNvSpPr>
          <p:nvPr>
            <p:ph type="sldNum" sz="quarter" idx="12"/>
          </p:nvPr>
        </p:nvSpPr>
        <p:spPr/>
        <p:txBody>
          <a:bodyPr/>
          <a:lstStyle/>
          <a:p>
            <a:fld id="{817EDB1B-8823-7942-A01D-E54A0949A308}" type="slidenum">
              <a:rPr lang="en-US" smtClean="0"/>
              <a:t>‹#›</a:t>
            </a:fld>
            <a:endParaRPr lang="en-US"/>
          </a:p>
        </p:txBody>
      </p:sp>
    </p:spTree>
    <p:extLst>
      <p:ext uri="{BB962C8B-B14F-4D97-AF65-F5344CB8AC3E}">
        <p14:creationId xmlns:p14="http://schemas.microsoft.com/office/powerpoint/2010/main" val="3307852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0D47A9-580D-9944-91C8-4E5B30B5C63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xmlns="" id="{0BD517A5-9C24-F04D-A0B1-60A9B497829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xmlns="" id="{9A5B29D1-802D-C04A-9D9E-C7CF91B5169C}"/>
              </a:ext>
            </a:extLst>
          </p:cNvPr>
          <p:cNvSpPr>
            <a:spLocks noGrp="1"/>
          </p:cNvSpPr>
          <p:nvPr>
            <p:ph type="dt" sz="half" idx="10"/>
          </p:nvPr>
        </p:nvSpPr>
        <p:spPr/>
        <p:txBody>
          <a:bodyPr/>
          <a:lstStyle/>
          <a:p>
            <a:fld id="{D87CD23B-CF8E-5D49-800A-16190672AEFA}" type="datetimeFigureOut">
              <a:rPr lang="en-US" smtClean="0"/>
              <a:t>5/31/20</a:t>
            </a:fld>
            <a:endParaRPr lang="en-US"/>
          </a:p>
        </p:txBody>
      </p:sp>
      <p:sp>
        <p:nvSpPr>
          <p:cNvPr id="5" name="Footer Placeholder 4">
            <a:extLst>
              <a:ext uri="{FF2B5EF4-FFF2-40B4-BE49-F238E27FC236}">
                <a16:creationId xmlns:a16="http://schemas.microsoft.com/office/drawing/2014/main" xmlns="" id="{73B57F0E-417A-1D4D-89AA-765B48161A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6D662A4-4325-544A-ABBA-57ABA3A9A61B}"/>
              </a:ext>
            </a:extLst>
          </p:cNvPr>
          <p:cNvSpPr>
            <a:spLocks noGrp="1"/>
          </p:cNvSpPr>
          <p:nvPr>
            <p:ph type="sldNum" sz="quarter" idx="12"/>
          </p:nvPr>
        </p:nvSpPr>
        <p:spPr/>
        <p:txBody>
          <a:bodyPr/>
          <a:lstStyle/>
          <a:p>
            <a:fld id="{817EDB1B-8823-7942-A01D-E54A0949A308}" type="slidenum">
              <a:rPr lang="en-US" smtClean="0"/>
              <a:t>‹#›</a:t>
            </a:fld>
            <a:endParaRPr lang="en-US"/>
          </a:p>
        </p:txBody>
      </p:sp>
    </p:spTree>
    <p:extLst>
      <p:ext uri="{BB962C8B-B14F-4D97-AF65-F5344CB8AC3E}">
        <p14:creationId xmlns:p14="http://schemas.microsoft.com/office/powerpoint/2010/main" val="1832449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64D61B-3F6D-4746-AADE-41B17F48506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xmlns="" id="{4DE8F878-5ABC-014D-BD48-A519D179889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xmlns="" id="{29AE23B8-18C5-BE46-883E-9CCF579EC10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xmlns="" id="{0DD13051-E1E1-3C48-9CDF-E7E21253F0A1}"/>
              </a:ext>
            </a:extLst>
          </p:cNvPr>
          <p:cNvSpPr>
            <a:spLocks noGrp="1"/>
          </p:cNvSpPr>
          <p:nvPr>
            <p:ph type="dt" sz="half" idx="10"/>
          </p:nvPr>
        </p:nvSpPr>
        <p:spPr/>
        <p:txBody>
          <a:bodyPr/>
          <a:lstStyle/>
          <a:p>
            <a:fld id="{D87CD23B-CF8E-5D49-800A-16190672AEFA}" type="datetimeFigureOut">
              <a:rPr lang="en-US" smtClean="0"/>
              <a:t>5/31/20</a:t>
            </a:fld>
            <a:endParaRPr lang="en-US"/>
          </a:p>
        </p:txBody>
      </p:sp>
      <p:sp>
        <p:nvSpPr>
          <p:cNvPr id="6" name="Footer Placeholder 5">
            <a:extLst>
              <a:ext uri="{FF2B5EF4-FFF2-40B4-BE49-F238E27FC236}">
                <a16:creationId xmlns:a16="http://schemas.microsoft.com/office/drawing/2014/main" xmlns="" id="{49328ADA-7A40-CA48-98F3-DB48B0E2D4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0BA2948F-A7D6-FB44-98E2-B6BF3F8B675C}"/>
              </a:ext>
            </a:extLst>
          </p:cNvPr>
          <p:cNvSpPr>
            <a:spLocks noGrp="1"/>
          </p:cNvSpPr>
          <p:nvPr>
            <p:ph type="sldNum" sz="quarter" idx="12"/>
          </p:nvPr>
        </p:nvSpPr>
        <p:spPr/>
        <p:txBody>
          <a:bodyPr/>
          <a:lstStyle/>
          <a:p>
            <a:fld id="{817EDB1B-8823-7942-A01D-E54A0949A308}" type="slidenum">
              <a:rPr lang="en-US" smtClean="0"/>
              <a:t>‹#›</a:t>
            </a:fld>
            <a:endParaRPr lang="en-US"/>
          </a:p>
        </p:txBody>
      </p:sp>
    </p:spTree>
    <p:extLst>
      <p:ext uri="{BB962C8B-B14F-4D97-AF65-F5344CB8AC3E}">
        <p14:creationId xmlns:p14="http://schemas.microsoft.com/office/powerpoint/2010/main" val="3695338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597E73-6836-B841-B3EC-E43E9B6DD3E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xmlns="" id="{C51CCAC8-656E-E149-AD4A-4A8B01B05A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xmlns="" id="{5A703FD3-693A-B64C-A1BD-CF8022B65D8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xmlns="" id="{66E5FC18-8E1F-144E-902B-0D2AA33474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xmlns="" id="{DC56B1D4-F896-FE43-B74B-739292D5641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xmlns="" id="{0A10077E-1893-8E4A-80B6-AED71E7D1471}"/>
              </a:ext>
            </a:extLst>
          </p:cNvPr>
          <p:cNvSpPr>
            <a:spLocks noGrp="1"/>
          </p:cNvSpPr>
          <p:nvPr>
            <p:ph type="dt" sz="half" idx="10"/>
          </p:nvPr>
        </p:nvSpPr>
        <p:spPr/>
        <p:txBody>
          <a:bodyPr/>
          <a:lstStyle/>
          <a:p>
            <a:fld id="{D87CD23B-CF8E-5D49-800A-16190672AEFA}" type="datetimeFigureOut">
              <a:rPr lang="en-US" smtClean="0"/>
              <a:t>5/31/20</a:t>
            </a:fld>
            <a:endParaRPr lang="en-US"/>
          </a:p>
        </p:txBody>
      </p:sp>
      <p:sp>
        <p:nvSpPr>
          <p:cNvPr id="8" name="Footer Placeholder 7">
            <a:extLst>
              <a:ext uri="{FF2B5EF4-FFF2-40B4-BE49-F238E27FC236}">
                <a16:creationId xmlns:a16="http://schemas.microsoft.com/office/drawing/2014/main" xmlns="" id="{27ACFE93-A065-3B4B-A168-AC432AD0F4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EBC60FC0-BE0A-0E42-9D9A-C10926D9129C}"/>
              </a:ext>
            </a:extLst>
          </p:cNvPr>
          <p:cNvSpPr>
            <a:spLocks noGrp="1"/>
          </p:cNvSpPr>
          <p:nvPr>
            <p:ph type="sldNum" sz="quarter" idx="12"/>
          </p:nvPr>
        </p:nvSpPr>
        <p:spPr/>
        <p:txBody>
          <a:bodyPr/>
          <a:lstStyle/>
          <a:p>
            <a:fld id="{817EDB1B-8823-7942-A01D-E54A0949A308}" type="slidenum">
              <a:rPr lang="en-US" smtClean="0"/>
              <a:t>‹#›</a:t>
            </a:fld>
            <a:endParaRPr lang="en-US"/>
          </a:p>
        </p:txBody>
      </p:sp>
    </p:spTree>
    <p:extLst>
      <p:ext uri="{BB962C8B-B14F-4D97-AF65-F5344CB8AC3E}">
        <p14:creationId xmlns:p14="http://schemas.microsoft.com/office/powerpoint/2010/main" val="1071429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6C0D73-2832-0B4F-8722-783D4EFFA4A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xmlns="" id="{F203D981-18B3-A84F-9259-02AF45B35E7F}"/>
              </a:ext>
            </a:extLst>
          </p:cNvPr>
          <p:cNvSpPr>
            <a:spLocks noGrp="1"/>
          </p:cNvSpPr>
          <p:nvPr>
            <p:ph type="dt" sz="half" idx="10"/>
          </p:nvPr>
        </p:nvSpPr>
        <p:spPr/>
        <p:txBody>
          <a:bodyPr/>
          <a:lstStyle/>
          <a:p>
            <a:fld id="{D87CD23B-CF8E-5D49-800A-16190672AEFA}" type="datetimeFigureOut">
              <a:rPr lang="en-US" smtClean="0"/>
              <a:t>5/31/20</a:t>
            </a:fld>
            <a:endParaRPr lang="en-US"/>
          </a:p>
        </p:txBody>
      </p:sp>
      <p:sp>
        <p:nvSpPr>
          <p:cNvPr id="4" name="Footer Placeholder 3">
            <a:extLst>
              <a:ext uri="{FF2B5EF4-FFF2-40B4-BE49-F238E27FC236}">
                <a16:creationId xmlns:a16="http://schemas.microsoft.com/office/drawing/2014/main" xmlns="" id="{CFD7ED0D-6447-4946-8377-D212AAEB32D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5523FD95-CA82-B34C-9BA7-E34BAC7E72D8}"/>
              </a:ext>
            </a:extLst>
          </p:cNvPr>
          <p:cNvSpPr>
            <a:spLocks noGrp="1"/>
          </p:cNvSpPr>
          <p:nvPr>
            <p:ph type="sldNum" sz="quarter" idx="12"/>
          </p:nvPr>
        </p:nvSpPr>
        <p:spPr/>
        <p:txBody>
          <a:bodyPr/>
          <a:lstStyle/>
          <a:p>
            <a:fld id="{817EDB1B-8823-7942-A01D-E54A0949A308}" type="slidenum">
              <a:rPr lang="en-US" smtClean="0"/>
              <a:t>‹#›</a:t>
            </a:fld>
            <a:endParaRPr lang="en-US"/>
          </a:p>
        </p:txBody>
      </p:sp>
    </p:spTree>
    <p:extLst>
      <p:ext uri="{BB962C8B-B14F-4D97-AF65-F5344CB8AC3E}">
        <p14:creationId xmlns:p14="http://schemas.microsoft.com/office/powerpoint/2010/main" val="927803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AF08CA1D-9353-3449-A514-7BC8A0C17A66}"/>
              </a:ext>
            </a:extLst>
          </p:cNvPr>
          <p:cNvSpPr>
            <a:spLocks noGrp="1"/>
          </p:cNvSpPr>
          <p:nvPr>
            <p:ph type="dt" sz="half" idx="10"/>
          </p:nvPr>
        </p:nvSpPr>
        <p:spPr/>
        <p:txBody>
          <a:bodyPr/>
          <a:lstStyle/>
          <a:p>
            <a:fld id="{D87CD23B-CF8E-5D49-800A-16190672AEFA}" type="datetimeFigureOut">
              <a:rPr lang="en-US" smtClean="0"/>
              <a:t>5/31/20</a:t>
            </a:fld>
            <a:endParaRPr lang="en-US"/>
          </a:p>
        </p:txBody>
      </p:sp>
      <p:sp>
        <p:nvSpPr>
          <p:cNvPr id="3" name="Footer Placeholder 2">
            <a:extLst>
              <a:ext uri="{FF2B5EF4-FFF2-40B4-BE49-F238E27FC236}">
                <a16:creationId xmlns:a16="http://schemas.microsoft.com/office/drawing/2014/main" xmlns="" id="{DAC99012-A54F-1B45-BD1F-B6975031828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E46A3B9F-0FA6-8640-AB82-96D83B035CED}"/>
              </a:ext>
            </a:extLst>
          </p:cNvPr>
          <p:cNvSpPr>
            <a:spLocks noGrp="1"/>
          </p:cNvSpPr>
          <p:nvPr>
            <p:ph type="sldNum" sz="quarter" idx="12"/>
          </p:nvPr>
        </p:nvSpPr>
        <p:spPr/>
        <p:txBody>
          <a:bodyPr/>
          <a:lstStyle/>
          <a:p>
            <a:fld id="{817EDB1B-8823-7942-A01D-E54A0949A308}" type="slidenum">
              <a:rPr lang="en-US" smtClean="0"/>
              <a:t>‹#›</a:t>
            </a:fld>
            <a:endParaRPr lang="en-US"/>
          </a:p>
        </p:txBody>
      </p:sp>
    </p:spTree>
    <p:extLst>
      <p:ext uri="{BB962C8B-B14F-4D97-AF65-F5344CB8AC3E}">
        <p14:creationId xmlns:p14="http://schemas.microsoft.com/office/powerpoint/2010/main" val="2280060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6338D9D-ACC1-624A-9D6A-CF09E97B367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xmlns="" id="{1BEEB2EE-C2F0-0B4A-B766-494F3CF282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xmlns="" id="{D41B3740-CACC-674F-B246-F4D97BF33D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xmlns="" id="{3DD69E9F-BF34-434B-8E52-630F1E932F44}"/>
              </a:ext>
            </a:extLst>
          </p:cNvPr>
          <p:cNvSpPr>
            <a:spLocks noGrp="1"/>
          </p:cNvSpPr>
          <p:nvPr>
            <p:ph type="dt" sz="half" idx="10"/>
          </p:nvPr>
        </p:nvSpPr>
        <p:spPr/>
        <p:txBody>
          <a:bodyPr/>
          <a:lstStyle/>
          <a:p>
            <a:fld id="{D87CD23B-CF8E-5D49-800A-16190672AEFA}" type="datetimeFigureOut">
              <a:rPr lang="en-US" smtClean="0"/>
              <a:t>5/31/20</a:t>
            </a:fld>
            <a:endParaRPr lang="en-US"/>
          </a:p>
        </p:txBody>
      </p:sp>
      <p:sp>
        <p:nvSpPr>
          <p:cNvPr id="6" name="Footer Placeholder 5">
            <a:extLst>
              <a:ext uri="{FF2B5EF4-FFF2-40B4-BE49-F238E27FC236}">
                <a16:creationId xmlns:a16="http://schemas.microsoft.com/office/drawing/2014/main" xmlns="" id="{9DE0AD58-1DBF-6C4E-89CC-BA5EAA38CF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BCF5E69-FA2F-B040-8AFE-73A7419DEF79}"/>
              </a:ext>
            </a:extLst>
          </p:cNvPr>
          <p:cNvSpPr>
            <a:spLocks noGrp="1"/>
          </p:cNvSpPr>
          <p:nvPr>
            <p:ph type="sldNum" sz="quarter" idx="12"/>
          </p:nvPr>
        </p:nvSpPr>
        <p:spPr/>
        <p:txBody>
          <a:bodyPr/>
          <a:lstStyle/>
          <a:p>
            <a:fld id="{817EDB1B-8823-7942-A01D-E54A0949A308}" type="slidenum">
              <a:rPr lang="en-US" smtClean="0"/>
              <a:t>‹#›</a:t>
            </a:fld>
            <a:endParaRPr lang="en-US"/>
          </a:p>
        </p:txBody>
      </p:sp>
    </p:spTree>
    <p:extLst>
      <p:ext uri="{BB962C8B-B14F-4D97-AF65-F5344CB8AC3E}">
        <p14:creationId xmlns:p14="http://schemas.microsoft.com/office/powerpoint/2010/main" val="1068060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36A5E2-918E-E14E-A2D3-3E60B00215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xmlns="" id="{26AAFE93-D6ED-D641-963E-42E1D3D0F3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F78FD419-0128-C149-9260-110912826A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xmlns="" id="{F1D73F87-BF7E-E648-BEDF-F2AAD4C4F3DF}"/>
              </a:ext>
            </a:extLst>
          </p:cNvPr>
          <p:cNvSpPr>
            <a:spLocks noGrp="1"/>
          </p:cNvSpPr>
          <p:nvPr>
            <p:ph type="dt" sz="half" idx="10"/>
          </p:nvPr>
        </p:nvSpPr>
        <p:spPr/>
        <p:txBody>
          <a:bodyPr/>
          <a:lstStyle/>
          <a:p>
            <a:fld id="{D87CD23B-CF8E-5D49-800A-16190672AEFA}" type="datetimeFigureOut">
              <a:rPr lang="en-US" smtClean="0"/>
              <a:t>5/31/20</a:t>
            </a:fld>
            <a:endParaRPr lang="en-US"/>
          </a:p>
        </p:txBody>
      </p:sp>
      <p:sp>
        <p:nvSpPr>
          <p:cNvPr id="6" name="Footer Placeholder 5">
            <a:extLst>
              <a:ext uri="{FF2B5EF4-FFF2-40B4-BE49-F238E27FC236}">
                <a16:creationId xmlns:a16="http://schemas.microsoft.com/office/drawing/2014/main" xmlns="" id="{6C0E8BD4-2B9D-5149-A5FA-396F8CF4FE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E153E1C1-F1C7-F04E-8C4C-6D0C9755854E}"/>
              </a:ext>
            </a:extLst>
          </p:cNvPr>
          <p:cNvSpPr>
            <a:spLocks noGrp="1"/>
          </p:cNvSpPr>
          <p:nvPr>
            <p:ph type="sldNum" sz="quarter" idx="12"/>
          </p:nvPr>
        </p:nvSpPr>
        <p:spPr/>
        <p:txBody>
          <a:bodyPr/>
          <a:lstStyle/>
          <a:p>
            <a:fld id="{817EDB1B-8823-7942-A01D-E54A0949A308}" type="slidenum">
              <a:rPr lang="en-US" smtClean="0"/>
              <a:t>‹#›</a:t>
            </a:fld>
            <a:endParaRPr lang="en-US"/>
          </a:p>
        </p:txBody>
      </p:sp>
    </p:spTree>
    <p:extLst>
      <p:ext uri="{BB962C8B-B14F-4D97-AF65-F5344CB8AC3E}">
        <p14:creationId xmlns:p14="http://schemas.microsoft.com/office/powerpoint/2010/main" val="61607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136735-9A16-A34E-B8A0-ED99FEE5B82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xmlns="" id="{2429B770-39E8-4542-966A-EAB7C1B8CB5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xmlns="" id="{9F26E2A0-A828-414D-BFC1-4AF1B09EB56C}"/>
              </a:ext>
            </a:extLst>
          </p:cNvPr>
          <p:cNvSpPr>
            <a:spLocks noGrp="1"/>
          </p:cNvSpPr>
          <p:nvPr>
            <p:ph type="dt" sz="half" idx="10"/>
          </p:nvPr>
        </p:nvSpPr>
        <p:spPr/>
        <p:txBody>
          <a:bodyPr/>
          <a:lstStyle/>
          <a:p>
            <a:fld id="{D87CD23B-CF8E-5D49-800A-16190672AEFA}" type="datetimeFigureOut">
              <a:rPr lang="en-US" smtClean="0"/>
              <a:t>5/31/20</a:t>
            </a:fld>
            <a:endParaRPr lang="en-US"/>
          </a:p>
        </p:txBody>
      </p:sp>
      <p:sp>
        <p:nvSpPr>
          <p:cNvPr id="5" name="Footer Placeholder 4">
            <a:extLst>
              <a:ext uri="{FF2B5EF4-FFF2-40B4-BE49-F238E27FC236}">
                <a16:creationId xmlns:a16="http://schemas.microsoft.com/office/drawing/2014/main" xmlns="" id="{793F510E-2434-7044-AAEE-1CFE875A93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824A21D-1376-454F-9A84-82EF164AADDC}"/>
              </a:ext>
            </a:extLst>
          </p:cNvPr>
          <p:cNvSpPr>
            <a:spLocks noGrp="1"/>
          </p:cNvSpPr>
          <p:nvPr>
            <p:ph type="sldNum" sz="quarter" idx="12"/>
          </p:nvPr>
        </p:nvSpPr>
        <p:spPr/>
        <p:txBody>
          <a:bodyPr/>
          <a:lstStyle/>
          <a:p>
            <a:fld id="{817EDB1B-8823-7942-A01D-E54A0949A308}" type="slidenum">
              <a:rPr lang="en-US" smtClean="0"/>
              <a:t>‹#›</a:t>
            </a:fld>
            <a:endParaRPr lang="en-US"/>
          </a:p>
        </p:txBody>
      </p:sp>
    </p:spTree>
    <p:extLst>
      <p:ext uri="{BB962C8B-B14F-4D97-AF65-F5344CB8AC3E}">
        <p14:creationId xmlns:p14="http://schemas.microsoft.com/office/powerpoint/2010/main" val="2921592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ED028A90-C359-F04F-8699-CA11D565A9F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xmlns="" id="{B24D32E1-5135-AD48-ADB3-30C78D8F403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xmlns="" id="{8EEC91E2-BF89-254F-BC95-C0353D6C71FF}"/>
              </a:ext>
            </a:extLst>
          </p:cNvPr>
          <p:cNvSpPr>
            <a:spLocks noGrp="1"/>
          </p:cNvSpPr>
          <p:nvPr>
            <p:ph type="dt" sz="half" idx="10"/>
          </p:nvPr>
        </p:nvSpPr>
        <p:spPr/>
        <p:txBody>
          <a:bodyPr/>
          <a:lstStyle/>
          <a:p>
            <a:fld id="{D87CD23B-CF8E-5D49-800A-16190672AEFA}" type="datetimeFigureOut">
              <a:rPr lang="en-US" smtClean="0"/>
              <a:t>5/31/20</a:t>
            </a:fld>
            <a:endParaRPr lang="en-US"/>
          </a:p>
        </p:txBody>
      </p:sp>
      <p:sp>
        <p:nvSpPr>
          <p:cNvPr id="5" name="Footer Placeholder 4">
            <a:extLst>
              <a:ext uri="{FF2B5EF4-FFF2-40B4-BE49-F238E27FC236}">
                <a16:creationId xmlns:a16="http://schemas.microsoft.com/office/drawing/2014/main" xmlns="" id="{F9AC93C6-04C9-1945-A44E-B6105621FC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1C30597-41A3-0448-91B5-A74B8F82F687}"/>
              </a:ext>
            </a:extLst>
          </p:cNvPr>
          <p:cNvSpPr>
            <a:spLocks noGrp="1"/>
          </p:cNvSpPr>
          <p:nvPr>
            <p:ph type="sldNum" sz="quarter" idx="12"/>
          </p:nvPr>
        </p:nvSpPr>
        <p:spPr/>
        <p:txBody>
          <a:bodyPr/>
          <a:lstStyle/>
          <a:p>
            <a:fld id="{817EDB1B-8823-7942-A01D-E54A0949A308}" type="slidenum">
              <a:rPr lang="en-US" smtClean="0"/>
              <a:t>‹#›</a:t>
            </a:fld>
            <a:endParaRPr lang="en-US"/>
          </a:p>
        </p:txBody>
      </p:sp>
    </p:spTree>
    <p:extLst>
      <p:ext uri="{BB962C8B-B14F-4D97-AF65-F5344CB8AC3E}">
        <p14:creationId xmlns:p14="http://schemas.microsoft.com/office/powerpoint/2010/main" val="264123422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18E8511E-DD69-0F45-AFE8-7DE857464A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xmlns="" id="{51920D9A-8264-FF41-A28D-CD38AFD400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xmlns="" id="{BD5B4770-0836-5E45-AF4E-523D5ED23E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7CD23B-CF8E-5D49-800A-16190672AEFA}" type="datetimeFigureOut">
              <a:rPr lang="en-US" smtClean="0"/>
              <a:t>5/31/20</a:t>
            </a:fld>
            <a:endParaRPr lang="en-US"/>
          </a:p>
        </p:txBody>
      </p:sp>
      <p:sp>
        <p:nvSpPr>
          <p:cNvPr id="5" name="Footer Placeholder 4">
            <a:extLst>
              <a:ext uri="{FF2B5EF4-FFF2-40B4-BE49-F238E27FC236}">
                <a16:creationId xmlns:a16="http://schemas.microsoft.com/office/drawing/2014/main" xmlns="" id="{33703808-A442-BC41-AD63-8789291476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7295C104-CC27-AE4A-915F-323B6D9004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7EDB1B-8823-7942-A01D-E54A0949A308}" type="slidenum">
              <a:rPr lang="en-US" smtClean="0"/>
              <a:t>‹#›</a:t>
            </a:fld>
            <a:endParaRPr lang="en-US"/>
          </a:p>
        </p:txBody>
      </p:sp>
    </p:spTree>
    <p:extLst>
      <p:ext uri="{BB962C8B-B14F-4D97-AF65-F5344CB8AC3E}">
        <p14:creationId xmlns:p14="http://schemas.microsoft.com/office/powerpoint/2010/main" val="2692328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jp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hyperlink" Target="https://eurpub.oxfordjournals.org/content/26/5/735" TargetMode="External"/><Relationship Id="rId5" Type="http://schemas.openxmlformats.org/officeDocument/2006/relationships/hyperlink" Target="https://en.wikipedia.org/wiki/Merchants_of_Doubt" TargetMode="External"/><Relationship Id="rId6" Type="http://schemas.openxmlformats.org/officeDocument/2006/relationships/hyperlink" Target="https://www.nytimes.com/2020/01/04/world/australia/fires-scott-morrison.html" TargetMode="External"/><Relationship Id="rId7" Type="http://schemas.openxmlformats.org/officeDocument/2006/relationships/hyperlink" Target="https://www.independent.co.uk/news/uk/politics/storm-dennis-boris-johnson-flooding-wales-midlands-manor-house-kent-a9340641.html" TargetMode="External"/><Relationship Id="rId8" Type="http://schemas.openxmlformats.org/officeDocument/2006/relationships/hyperlink" Target="https://www.theguardian.com/world/2020/feb/15/xi-critic-professor-this-may-be-last-piece-i-write-words-ring-true" TargetMode="External"/><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hyperlink" Target="https://science.sciencemag.org/content/367/6474/125" TargetMode="External"/><Relationship Id="rId5" Type="http://schemas.openxmlformats.org/officeDocument/2006/relationships/hyperlink" Target="https://www.businessinsider.com/china-coronavirus-whistleblowers-speak-out-vanish-2020-2?r=US&amp;IR=T" TargetMode="External"/><Relationship Id="rId6" Type="http://schemas.openxmlformats.org/officeDocument/2006/relationships/hyperlink" Target="https://soundcloud.com/talkpublichealthlive" TargetMode="External"/><Relationship Id="rId7" Type="http://schemas.openxmlformats.org/officeDocument/2006/relationships/hyperlink" Target="https://soundcloud.com/talkpublichealthlive/uncovered-whistleblowing-in-health-talk-public-health-season-1-episode-2" TargetMode="External"/><Relationship Id="rId8"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7.jp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8.jpe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10.jp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image" Target="../media/image1.jpg"/><Relationship Id="rId5" Type="http://schemas.openxmlformats.org/officeDocument/2006/relationships/image" Target="../media/image2.emf"/><Relationship Id="rId6" Type="http://schemas.openxmlformats.org/officeDocument/2006/relationships/image" Target="../media/image11.png"/><Relationship Id="rId1" Type="http://schemas.microsoft.com/office/2007/relationships/media" Target="../media/media1.mp4"/><Relationship Id="rId2" Type="http://schemas.openxmlformats.org/officeDocument/2006/relationships/video" Target="../media/media1.mp4"/></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12.jp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13.jp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15.jpe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16.jpe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17.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emf"/></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18.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19.jpe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2.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20.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image" Target="../media/image1.jpg"/><Relationship Id="rId5" Type="http://schemas.openxmlformats.org/officeDocument/2006/relationships/image" Target="../media/image2.emf"/><Relationship Id="rId6" Type="http://schemas.openxmlformats.org/officeDocument/2006/relationships/image" Target="../media/image21.png"/><Relationship Id="rId1" Type="http://schemas.microsoft.com/office/2007/relationships/media" Target="../media/media2.mp4"/><Relationship Id="rId2" Type="http://schemas.openxmlformats.org/officeDocument/2006/relationships/video" Target="../media/media2.mp4"/></Relationships>
</file>

<file path=ppt/slides/_rels/slide24.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22.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emf"/></Relationships>
</file>

<file path=ppt/slides/_rels/slide27.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hyperlink" Target="https://www.who.int/dg/speeches/detail/who-director-general-s-opening-remarks-at-the-media-briefing-on-covid-19---16-march-2020" TargetMode="External"/><Relationship Id="rId5" Type="http://schemas.openxmlformats.org/officeDocument/2006/relationships/hyperlink" Target="https://www.labmate-online.com/news/laboratory-products/3/breaking-news/how-germany-has-led-the-way-on-covid-19-testing/52141" TargetMode="External"/><Relationship Id="rId6" Type="http://schemas.openxmlformats.org/officeDocument/2006/relationships/hyperlink" Target="https://www.theguardian.com/global-development/2020/may/06/vietnam-crushed-the-coronavirus-outbreak-but-now-faces-severe-economic-test" TargetMode="External"/><Relationship Id="rId7" Type="http://schemas.openxmlformats.org/officeDocument/2006/relationships/hyperlink" Target="https://jamanetwork.com/journals/jamainternalmedicine/fullarticle/2765640" TargetMode="External"/><Relationship Id="rId8" Type="http://schemas.openxmlformats.org/officeDocument/2006/relationships/hyperlink" Target="https://jamanetwork.com/journals/jama/fullarticle/2764658" TargetMode="External"/><Relationship Id="rId9" Type="http://schemas.openxmlformats.org/officeDocument/2006/relationships/hyperlink" Target="https://www.mattioli1885journals.com/index.php/actabiomedica/article/view/9511" TargetMode="External"/><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8.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23.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9.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24.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30.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25.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31.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26.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32.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27.jp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emf"/></Relationships>
</file>

<file path=ppt/slides/_rels/slide34.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hyperlink" Target="https://www.centerforhealthsecurity.org/our-work/pubs_archive/pubs-pdfs/2020/200417-reopening-guidance-governors.pdf" TargetMode="External"/><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35.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28.jpe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36.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29.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37.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0.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38.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1.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emf"/></Relationships>
</file>

<file path=ppt/slides/_rels/slide40.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2.jp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41.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3.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 Id="rId3" Type="http://schemas.openxmlformats.org/officeDocument/2006/relationships/image" Target="../media/image35.png"/></Relationships>
</file>

<file path=ppt/slides/_rels/slide43.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6.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44.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7.jpe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46.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9.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47.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image" Target="../media/image42.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48.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43.pn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49.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44.jp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50.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45.jpg"/><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51.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hyperlink" Target="mailto:John.middleton@phonec" TargetMode="External"/><Relationship Id="rId1" Type="http://schemas.openxmlformats.org/officeDocument/2006/relationships/slideLayout" Target="../slideLayouts/slideLayout1.xml"/><Relationship Id="rId2"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9945858" y="0"/>
            <a:ext cx="2185342" cy="1056248"/>
          </a:xfrm>
          <a:prstGeom prst="rect">
            <a:avLst/>
          </a:prstGeom>
        </p:spPr>
      </p:pic>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00" y="0"/>
            <a:ext cx="2513588" cy="819918"/>
          </a:xfrm>
          <a:prstGeom prst="rect">
            <a:avLst/>
          </a:prstGeom>
        </p:spPr>
      </p:pic>
      <p:sp>
        <p:nvSpPr>
          <p:cNvPr id="2" name="TextBox 1">
            <a:extLst>
              <a:ext uri="{FF2B5EF4-FFF2-40B4-BE49-F238E27FC236}">
                <a16:creationId xmlns:a16="http://schemas.microsoft.com/office/drawing/2014/main" xmlns="" id="{6B9561D8-EB54-1940-AE2D-B905F71C9B95}"/>
              </a:ext>
            </a:extLst>
          </p:cNvPr>
          <p:cNvSpPr txBox="1"/>
          <p:nvPr/>
        </p:nvSpPr>
        <p:spPr>
          <a:xfrm>
            <a:off x="1317594" y="1786598"/>
            <a:ext cx="9859237" cy="646331"/>
          </a:xfrm>
          <a:prstGeom prst="rect">
            <a:avLst/>
          </a:prstGeom>
          <a:noFill/>
        </p:spPr>
        <p:txBody>
          <a:bodyPr wrap="none" rtlCol="0">
            <a:spAutoFit/>
          </a:bodyPr>
          <a:lstStyle/>
          <a:p>
            <a:r>
              <a:rPr lang="en-US" sz="3600" b="1" dirty="0"/>
              <a:t>A PANDEMIC OF INTERNATIONAL COOPERATION ? </a:t>
            </a:r>
          </a:p>
        </p:txBody>
      </p:sp>
      <p:sp>
        <p:nvSpPr>
          <p:cNvPr id="3" name="TextBox 2">
            <a:extLst>
              <a:ext uri="{FF2B5EF4-FFF2-40B4-BE49-F238E27FC236}">
                <a16:creationId xmlns:a16="http://schemas.microsoft.com/office/drawing/2014/main" xmlns="" id="{A82AB5B2-18F9-E348-B997-1F77A567473B}"/>
              </a:ext>
            </a:extLst>
          </p:cNvPr>
          <p:cNvSpPr txBox="1"/>
          <p:nvPr/>
        </p:nvSpPr>
        <p:spPr>
          <a:xfrm>
            <a:off x="1814732" y="3024554"/>
            <a:ext cx="8131126" cy="3108543"/>
          </a:xfrm>
          <a:prstGeom prst="rect">
            <a:avLst/>
          </a:prstGeom>
          <a:noFill/>
        </p:spPr>
        <p:txBody>
          <a:bodyPr wrap="square" rtlCol="0">
            <a:spAutoFit/>
          </a:bodyPr>
          <a:lstStyle/>
          <a:p>
            <a:pPr algn="ctr"/>
            <a:r>
              <a:rPr lang="en-US" sz="2800" b="1" dirty="0"/>
              <a:t>PROFESSOR JOHN MIDDLETON,</a:t>
            </a:r>
          </a:p>
          <a:p>
            <a:pPr algn="ctr"/>
            <a:r>
              <a:rPr lang="en-US" sz="2800" b="1" dirty="0"/>
              <a:t>UNIVERSITY OF  WOLVERHAMPTON </a:t>
            </a:r>
          </a:p>
          <a:p>
            <a:pPr algn="ctr"/>
            <a:r>
              <a:rPr lang="en-US" sz="2800" b="1" dirty="0"/>
              <a:t>AND </a:t>
            </a:r>
          </a:p>
          <a:p>
            <a:pPr algn="ctr"/>
            <a:r>
              <a:rPr lang="en-US" sz="2800" b="1" dirty="0"/>
              <a:t>PRESIDENT,  ASSOCIATION OF SCHOOLS OF PUBLIC HEALTH IN THE EUROPEAN  REGION  </a:t>
            </a:r>
          </a:p>
          <a:p>
            <a:pPr algn="ctr"/>
            <a:endParaRPr lang="en-US" sz="2800" b="1" dirty="0"/>
          </a:p>
          <a:p>
            <a:pPr algn="ctr"/>
            <a:r>
              <a:rPr lang="en-US" sz="2800" b="1" dirty="0"/>
              <a:t>SEMINAR,  MAY 22</a:t>
            </a:r>
            <a:r>
              <a:rPr lang="en-US" sz="2800" b="1" baseline="30000" dirty="0"/>
              <a:t>ND</a:t>
            </a:r>
            <a:r>
              <a:rPr lang="en-US" sz="2800" b="1" dirty="0"/>
              <a:t>  2020</a:t>
            </a:r>
          </a:p>
        </p:txBody>
      </p:sp>
    </p:spTree>
    <p:extLst>
      <p:ext uri="{BB962C8B-B14F-4D97-AF65-F5344CB8AC3E}">
        <p14:creationId xmlns:p14="http://schemas.microsoft.com/office/powerpoint/2010/main" val="21098481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10570" y="-39218"/>
            <a:ext cx="1981430" cy="957691"/>
          </a:xfrm>
          <a:prstGeom prst="rect">
            <a:avLst/>
          </a:prstGeom>
        </p:spPr>
      </p:pic>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288" y="185057"/>
            <a:ext cx="1981429" cy="646331"/>
          </a:xfrm>
          <a:prstGeom prst="rect">
            <a:avLst/>
          </a:prstGeom>
        </p:spPr>
      </p:pic>
      <p:pic>
        <p:nvPicPr>
          <p:cNvPr id="3" name="Picture 2" descr="A horse that is walking in front of a sunset&#10;&#10;Description automatically generated">
            <a:extLst>
              <a:ext uri="{FF2B5EF4-FFF2-40B4-BE49-F238E27FC236}">
                <a16:creationId xmlns:a16="http://schemas.microsoft.com/office/drawing/2014/main" xmlns="" id="{2329B84A-7B1B-5340-97D5-6A28ED07F42E}"/>
              </a:ext>
            </a:extLst>
          </p:cNvPr>
          <p:cNvPicPr>
            <a:picLocks noChangeAspect="1"/>
          </p:cNvPicPr>
          <p:nvPr/>
        </p:nvPicPr>
        <p:blipFill>
          <a:blip r:embed="rId4"/>
          <a:stretch>
            <a:fillRect/>
          </a:stretch>
        </p:blipFill>
        <p:spPr>
          <a:xfrm>
            <a:off x="1588476" y="1157947"/>
            <a:ext cx="9296400" cy="6286500"/>
          </a:xfrm>
          <a:prstGeom prst="rect">
            <a:avLst/>
          </a:prstGeom>
        </p:spPr>
      </p:pic>
    </p:spTree>
    <p:extLst>
      <p:ext uri="{BB962C8B-B14F-4D97-AF65-F5344CB8AC3E}">
        <p14:creationId xmlns:p14="http://schemas.microsoft.com/office/powerpoint/2010/main" val="277105231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946369-EAC6-9741-A6B2-B06054A5F471}"/>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xmlns="" id="{C54F8EA5-3897-E144-98CC-2FF259508C99}"/>
              </a:ext>
            </a:extLst>
          </p:cNvPr>
          <p:cNvSpPr>
            <a:spLocks noGrp="1"/>
          </p:cNvSpPr>
          <p:nvPr>
            <p:ph type="subTitle" idx="1"/>
          </p:nvPr>
        </p:nvSpPr>
        <p:spPr/>
        <p:txBody>
          <a:bodyPr/>
          <a:lstStyle/>
          <a:p>
            <a:endParaRPr lang="en-US"/>
          </a:p>
        </p:txBody>
      </p:sp>
      <p:pic>
        <p:nvPicPr>
          <p:cNvPr id="5" name="Picture 4" descr="A screenshot of a social media post&#10;&#10;Description automatically generated">
            <a:extLst>
              <a:ext uri="{FF2B5EF4-FFF2-40B4-BE49-F238E27FC236}">
                <a16:creationId xmlns:a16="http://schemas.microsoft.com/office/drawing/2014/main" xmlns="" id="{ED2EE5B4-D088-6943-A557-0F2726591262}"/>
              </a:ext>
            </a:extLst>
          </p:cNvPr>
          <p:cNvPicPr>
            <a:picLocks noChangeAspect="1"/>
          </p:cNvPicPr>
          <p:nvPr/>
        </p:nvPicPr>
        <p:blipFill>
          <a:blip r:embed="rId2"/>
          <a:stretch>
            <a:fillRect/>
          </a:stretch>
        </p:blipFill>
        <p:spPr>
          <a:xfrm>
            <a:off x="3975100" y="114300"/>
            <a:ext cx="4241800" cy="6629400"/>
          </a:xfrm>
          <a:prstGeom prst="rect">
            <a:avLst/>
          </a:prstGeom>
        </p:spPr>
      </p:pic>
    </p:spTree>
    <p:extLst>
      <p:ext uri="{BB962C8B-B14F-4D97-AF65-F5344CB8AC3E}">
        <p14:creationId xmlns:p14="http://schemas.microsoft.com/office/powerpoint/2010/main" val="81531658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pic>
        <p:nvPicPr>
          <p:cNvPr id="7" name="Picture 6">
            <a:extLst>
              <a:ext uri="{FF2B5EF4-FFF2-40B4-BE49-F238E27FC236}">
                <a16:creationId xmlns:a16="http://schemas.microsoft.com/office/drawing/2014/main" xmlns="" id="{D61C2237-1544-4C4E-9489-277C2E3EF3C5}"/>
              </a:ext>
            </a:extLst>
          </p:cNvPr>
          <p:cNvPicPr>
            <a:picLocks noChangeAspect="1"/>
          </p:cNvPicPr>
          <p:nvPr/>
        </p:nvPicPr>
        <p:blipFill>
          <a:blip r:embed="rId4"/>
          <a:stretch>
            <a:fillRect/>
          </a:stretch>
        </p:blipFill>
        <p:spPr>
          <a:xfrm>
            <a:off x="1181685" y="996949"/>
            <a:ext cx="9279485" cy="6246120"/>
          </a:xfrm>
          <a:prstGeom prst="rect">
            <a:avLst/>
          </a:prstGeom>
        </p:spPr>
      </p:pic>
    </p:spTree>
    <p:extLst>
      <p:ext uri="{BB962C8B-B14F-4D97-AF65-F5344CB8AC3E}">
        <p14:creationId xmlns:p14="http://schemas.microsoft.com/office/powerpoint/2010/main" val="379616701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sp>
        <p:nvSpPr>
          <p:cNvPr id="2" name="Rectangle 1">
            <a:extLst>
              <a:ext uri="{FF2B5EF4-FFF2-40B4-BE49-F238E27FC236}">
                <a16:creationId xmlns:a16="http://schemas.microsoft.com/office/drawing/2014/main" xmlns="" id="{82B28A58-5396-364D-9744-CDCB29018801}"/>
              </a:ext>
            </a:extLst>
          </p:cNvPr>
          <p:cNvSpPr/>
          <p:nvPr/>
        </p:nvSpPr>
        <p:spPr>
          <a:xfrm>
            <a:off x="1212165" y="1078088"/>
            <a:ext cx="9580099" cy="5539978"/>
          </a:xfrm>
          <a:prstGeom prst="rect">
            <a:avLst/>
          </a:prstGeom>
        </p:spPr>
        <p:txBody>
          <a:bodyPr wrap="square">
            <a:spAutoFit/>
          </a:bodyPr>
          <a:lstStyle/>
          <a:p>
            <a:r>
              <a:rPr lang="en-GB" sz="2400" b="0" i="0" u="none" strike="noStrike" dirty="0">
                <a:solidFill>
                  <a:srgbClr val="333333"/>
                </a:solidFill>
                <a:effectLst/>
                <a:latin typeface="OpenSans"/>
              </a:rPr>
              <a:t>We find the public health community ill-equipped and poorly connected for the new challenges of </a:t>
            </a:r>
            <a:r>
              <a:rPr lang="en-GB" sz="2400" b="0" i="0" u="none" strike="noStrike" dirty="0">
                <a:solidFill>
                  <a:srgbClr val="1A73C4"/>
                </a:solidFill>
                <a:effectLst/>
                <a:latin typeface="OpenSans"/>
                <a:hlinkClick r:id="rId4"/>
              </a:rPr>
              <a:t>‘ISIS, crop failure and no antibiotics’</a:t>
            </a:r>
            <a:r>
              <a:rPr lang="en-GB" sz="2400" b="0" i="0" u="none" strike="noStrike" dirty="0">
                <a:solidFill>
                  <a:srgbClr val="333333"/>
                </a:solidFill>
                <a:effectLst/>
                <a:latin typeface="OpenSans"/>
              </a:rPr>
              <a:t>; we need to grow our partnerships with international lawyers, political scientists, climate scientists and ecologists. To those new challenges we now operate in the era of surveillance capitalism, fake news and disinformation. We live increasingly in political systems with little respect for expertise, willing to destroy scientific capacity, ignore expert advice and promote disinformation. The </a:t>
            </a:r>
            <a:r>
              <a:rPr lang="en-GB" sz="2400" b="0" i="0" u="none" strike="noStrike" dirty="0">
                <a:solidFill>
                  <a:srgbClr val="1A73C4"/>
                </a:solidFill>
                <a:effectLst/>
                <a:latin typeface="OpenSans"/>
                <a:hlinkClick r:id="rId5"/>
              </a:rPr>
              <a:t>‘merchants of doubt’</a:t>
            </a:r>
            <a:r>
              <a:rPr lang="en-GB" sz="2400" b="0" i="0" u="none" strike="noStrike" dirty="0">
                <a:solidFill>
                  <a:srgbClr val="333333"/>
                </a:solidFill>
                <a:effectLst/>
                <a:latin typeface="OpenSans"/>
              </a:rPr>
              <a:t> have infiltrated all political systems and all aspects of policy making. The white horse, Conquest has taken on a new guise – a cadre of elite, super-rich, world leaders who see ignorance and partial information as virtues, suiting their control of power and misuse of wealth. And, as in the </a:t>
            </a:r>
            <a:r>
              <a:rPr lang="en-GB" sz="2400" b="0" i="0" u="none" strike="noStrike" dirty="0">
                <a:solidFill>
                  <a:srgbClr val="1A73C4"/>
                </a:solidFill>
                <a:effectLst/>
                <a:latin typeface="OpenSans"/>
                <a:hlinkClick r:id="rId6"/>
              </a:rPr>
              <a:t>Australian fires</a:t>
            </a:r>
            <a:r>
              <a:rPr lang="en-GB" sz="2400" b="0" i="0" u="none" strike="noStrike" dirty="0">
                <a:solidFill>
                  <a:srgbClr val="333333"/>
                </a:solidFill>
                <a:effectLst/>
                <a:latin typeface="OpenSans"/>
              </a:rPr>
              <a:t>, the </a:t>
            </a:r>
            <a:r>
              <a:rPr lang="en-GB" sz="2400" b="0" i="0" u="none" strike="noStrike" dirty="0">
                <a:solidFill>
                  <a:srgbClr val="1A73C4"/>
                </a:solidFill>
                <a:effectLst/>
                <a:latin typeface="OpenSans"/>
                <a:hlinkClick r:id="rId7"/>
              </a:rPr>
              <a:t>UK floods</a:t>
            </a:r>
            <a:r>
              <a:rPr lang="en-GB" sz="2400" b="0" i="0" u="none" strike="noStrike" dirty="0">
                <a:solidFill>
                  <a:srgbClr val="333333"/>
                </a:solidFill>
                <a:effectLst/>
                <a:latin typeface="OpenSans"/>
              </a:rPr>
              <a:t>, and </a:t>
            </a:r>
            <a:r>
              <a:rPr lang="en-GB" sz="2400" b="0" i="0" u="none" strike="noStrike" dirty="0">
                <a:solidFill>
                  <a:srgbClr val="1A73C4"/>
                </a:solidFill>
                <a:effectLst/>
                <a:latin typeface="OpenSans"/>
                <a:hlinkClick r:id="rId8"/>
              </a:rPr>
              <a:t>in China in the early stages of coronavirus</a:t>
            </a:r>
            <a:r>
              <a:rPr lang="en-GB" sz="2400" b="0" i="0" u="none" strike="noStrike" dirty="0">
                <a:solidFill>
                  <a:srgbClr val="333333"/>
                </a:solidFill>
                <a:effectLst/>
                <a:latin typeface="OpenSans"/>
              </a:rPr>
              <a:t>, these leaders show themselves to be rabbits in the headlights, incompetent and indecisive where </a:t>
            </a:r>
            <a:r>
              <a:rPr lang="en-GB" b="0" i="0" u="none" strike="noStrike" dirty="0">
                <a:solidFill>
                  <a:srgbClr val="333333"/>
                </a:solidFill>
                <a:effectLst/>
                <a:latin typeface="OpenSans"/>
              </a:rPr>
              <a:t>lives and livelihoods matter.</a:t>
            </a:r>
            <a:endParaRPr lang="en-US" dirty="0"/>
          </a:p>
        </p:txBody>
      </p:sp>
    </p:spTree>
    <p:extLst>
      <p:ext uri="{BB962C8B-B14F-4D97-AF65-F5344CB8AC3E}">
        <p14:creationId xmlns:p14="http://schemas.microsoft.com/office/powerpoint/2010/main" val="185482255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sp>
        <p:nvSpPr>
          <p:cNvPr id="2" name="Rectangle 1">
            <a:extLst>
              <a:ext uri="{FF2B5EF4-FFF2-40B4-BE49-F238E27FC236}">
                <a16:creationId xmlns:a16="http://schemas.microsoft.com/office/drawing/2014/main" xmlns="" id="{98DB3F5A-8D32-4048-83C5-C80D9F3E603F}"/>
              </a:ext>
            </a:extLst>
          </p:cNvPr>
          <p:cNvSpPr/>
          <p:nvPr/>
        </p:nvSpPr>
        <p:spPr>
          <a:xfrm>
            <a:off x="239152" y="772944"/>
            <a:ext cx="4431322" cy="6370975"/>
          </a:xfrm>
          <a:prstGeom prst="rect">
            <a:avLst/>
          </a:prstGeom>
        </p:spPr>
        <p:txBody>
          <a:bodyPr wrap="square">
            <a:spAutoFit/>
          </a:bodyPr>
          <a:lstStyle/>
          <a:p>
            <a:r>
              <a:rPr lang="en-GB" sz="2400" b="0" i="0" u="none" strike="noStrike" dirty="0">
                <a:solidFill>
                  <a:srgbClr val="333333"/>
                </a:solidFill>
                <a:effectLst/>
                <a:latin typeface="OpenSans"/>
              </a:rPr>
              <a:t>Public health systems are being depleted; prominent public health figures removed </a:t>
            </a:r>
            <a:r>
              <a:rPr lang="en-GB" sz="2400" b="0" i="0" u="none" strike="noStrike" dirty="0">
                <a:solidFill>
                  <a:srgbClr val="1A73C4"/>
                </a:solidFill>
                <a:effectLst/>
                <a:latin typeface="OpenSans"/>
                <a:hlinkClick r:id="rId4"/>
              </a:rPr>
              <a:t>silenced, or ignored</a:t>
            </a:r>
            <a:r>
              <a:rPr lang="en-GB" sz="2400" b="0" i="0" u="none" strike="noStrike" dirty="0">
                <a:solidFill>
                  <a:srgbClr val="333333"/>
                </a:solidFill>
                <a:effectLst/>
                <a:latin typeface="OpenSans"/>
              </a:rPr>
              <a:t>. Dr Li Wenliang, is only </a:t>
            </a:r>
            <a:r>
              <a:rPr lang="en-GB" sz="2400" b="0" i="0" u="none" strike="noStrike" dirty="0">
                <a:solidFill>
                  <a:srgbClr val="1A73C4"/>
                </a:solidFill>
                <a:effectLst/>
                <a:latin typeface="OpenSans"/>
                <a:hlinkClick r:id="rId5"/>
              </a:rPr>
              <a:t>the most prominent of Chinese whistle blowers</a:t>
            </a:r>
            <a:r>
              <a:rPr lang="en-GB" sz="2400" b="0" i="0" u="none" strike="noStrike" dirty="0">
                <a:solidFill>
                  <a:srgbClr val="333333"/>
                </a:solidFill>
                <a:effectLst/>
                <a:latin typeface="OpenSans"/>
              </a:rPr>
              <a:t> who first expressed concern about the new COVID19 to have been killed by the virus or to have disappeared. It is timely that our intrepid </a:t>
            </a:r>
            <a:r>
              <a:rPr lang="en-GB" sz="2400" b="0" i="0" u="none" strike="noStrike" dirty="0">
                <a:solidFill>
                  <a:srgbClr val="1A73C4"/>
                </a:solidFill>
                <a:effectLst/>
                <a:latin typeface="OpenSans"/>
                <a:hlinkClick r:id="rId6"/>
              </a:rPr>
              <a:t>Talkpublichealth</a:t>
            </a:r>
            <a:r>
              <a:rPr lang="en-GB" sz="2400" b="0" i="0" u="none" strike="noStrike" dirty="0">
                <a:solidFill>
                  <a:srgbClr val="333333"/>
                </a:solidFill>
                <a:effectLst/>
                <a:latin typeface="OpenSans"/>
              </a:rPr>
              <a:t> team chose the theme of </a:t>
            </a:r>
            <a:r>
              <a:rPr lang="en-GB" sz="2400" b="0" i="0" u="none" strike="noStrike" dirty="0">
                <a:solidFill>
                  <a:srgbClr val="1A73C4"/>
                </a:solidFill>
                <a:effectLst/>
                <a:latin typeface="OpenSans"/>
                <a:hlinkClick r:id="rId7"/>
              </a:rPr>
              <a:t>whistleblowing for the public good</a:t>
            </a:r>
            <a:r>
              <a:rPr lang="en-GB" sz="2400" b="0" i="0" u="none" strike="noStrike" dirty="0">
                <a:solidFill>
                  <a:srgbClr val="333333"/>
                </a:solidFill>
                <a:effectLst/>
                <a:latin typeface="OpenSans"/>
              </a:rPr>
              <a:t> for their recent podcast. Well done Charles Hamilton and Naomi Nathan </a:t>
            </a:r>
            <a:r>
              <a:rPr lang="en-GB" sz="2400" dirty="0"/>
              <a:t/>
            </a:r>
            <a:br>
              <a:rPr lang="en-GB" sz="2400" dirty="0"/>
            </a:br>
            <a:endParaRPr lang="en-US" sz="2400" dirty="0"/>
          </a:p>
        </p:txBody>
      </p:sp>
      <p:pic>
        <p:nvPicPr>
          <p:cNvPr id="7" name="Picture 6">
            <a:extLst>
              <a:ext uri="{FF2B5EF4-FFF2-40B4-BE49-F238E27FC236}">
                <a16:creationId xmlns:a16="http://schemas.microsoft.com/office/drawing/2014/main" xmlns="" id="{B5923EB5-C770-D742-9B96-9970BFE56C10}"/>
              </a:ext>
            </a:extLst>
          </p:cNvPr>
          <p:cNvPicPr>
            <a:picLocks noChangeAspect="1"/>
          </p:cNvPicPr>
          <p:nvPr/>
        </p:nvPicPr>
        <p:blipFill>
          <a:blip r:embed="rId8"/>
          <a:stretch>
            <a:fillRect/>
          </a:stretch>
        </p:blipFill>
        <p:spPr>
          <a:xfrm>
            <a:off x="5700551" y="983653"/>
            <a:ext cx="5526476" cy="5949555"/>
          </a:xfrm>
          <a:prstGeom prst="rect">
            <a:avLst/>
          </a:prstGeom>
        </p:spPr>
      </p:pic>
    </p:spTree>
    <p:extLst>
      <p:ext uri="{BB962C8B-B14F-4D97-AF65-F5344CB8AC3E}">
        <p14:creationId xmlns:p14="http://schemas.microsoft.com/office/powerpoint/2010/main" val="355132082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9089981" y="185057"/>
            <a:ext cx="2808010" cy="1357204"/>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288" y="185057"/>
            <a:ext cx="3938499" cy="1284716"/>
          </a:xfrm>
          <a:prstGeom prst="rect">
            <a:avLst/>
          </a:prstGeom>
        </p:spPr>
      </p:pic>
      <p:pic>
        <p:nvPicPr>
          <p:cNvPr id="3" name="Picture 2">
            <a:extLst>
              <a:ext uri="{FF2B5EF4-FFF2-40B4-BE49-F238E27FC236}">
                <a16:creationId xmlns:a16="http://schemas.microsoft.com/office/drawing/2014/main" xmlns="" id="{0A6EB745-2075-A242-9193-E8E1E45CE21F}"/>
              </a:ext>
            </a:extLst>
          </p:cNvPr>
          <p:cNvPicPr>
            <a:picLocks noChangeAspect="1"/>
          </p:cNvPicPr>
          <p:nvPr/>
        </p:nvPicPr>
        <p:blipFill>
          <a:blip r:embed="rId4"/>
          <a:stretch>
            <a:fillRect/>
          </a:stretch>
        </p:blipFill>
        <p:spPr>
          <a:xfrm>
            <a:off x="4171473" y="0"/>
            <a:ext cx="3849053" cy="6858000"/>
          </a:xfrm>
          <a:prstGeom prst="rect">
            <a:avLst/>
          </a:prstGeom>
        </p:spPr>
      </p:pic>
      <p:sp>
        <p:nvSpPr>
          <p:cNvPr id="2" name="TextBox 1">
            <a:extLst>
              <a:ext uri="{FF2B5EF4-FFF2-40B4-BE49-F238E27FC236}">
                <a16:creationId xmlns:a16="http://schemas.microsoft.com/office/drawing/2014/main" xmlns="" id="{3DD6C827-4324-464F-BE20-A9F3732DAD00}"/>
              </a:ext>
            </a:extLst>
          </p:cNvPr>
          <p:cNvSpPr txBox="1"/>
          <p:nvPr/>
        </p:nvSpPr>
        <p:spPr>
          <a:xfrm>
            <a:off x="8882743" y="3222171"/>
            <a:ext cx="2188028" cy="1477328"/>
          </a:xfrm>
          <a:prstGeom prst="rect">
            <a:avLst/>
          </a:prstGeom>
          <a:noFill/>
        </p:spPr>
        <p:txBody>
          <a:bodyPr wrap="square" rtlCol="0">
            <a:spAutoFit/>
          </a:bodyPr>
          <a:lstStyle/>
          <a:p>
            <a:r>
              <a:rPr lang="en-US" dirty="0"/>
              <a:t>My son Rory  enjoys a pizza in the  quiet </a:t>
            </a:r>
            <a:r>
              <a:rPr lang="en-US" dirty="0" err="1"/>
              <a:t>steets</a:t>
            </a:r>
            <a:r>
              <a:rPr lang="en-US" dirty="0"/>
              <a:t>  of Milan  3 days before full lockdown </a:t>
            </a:r>
          </a:p>
        </p:txBody>
      </p:sp>
    </p:spTree>
    <p:extLst>
      <p:ext uri="{BB962C8B-B14F-4D97-AF65-F5344CB8AC3E}">
        <p14:creationId xmlns:p14="http://schemas.microsoft.com/office/powerpoint/2010/main" val="13302955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pic>
        <p:nvPicPr>
          <p:cNvPr id="3" name="Picture 2">
            <a:extLst>
              <a:ext uri="{FF2B5EF4-FFF2-40B4-BE49-F238E27FC236}">
                <a16:creationId xmlns:a16="http://schemas.microsoft.com/office/drawing/2014/main" xmlns="" id="{BE52892E-4DBD-6F4D-BD10-562E6CE1DB12}"/>
              </a:ext>
            </a:extLst>
          </p:cNvPr>
          <p:cNvPicPr>
            <a:picLocks noChangeAspect="1"/>
          </p:cNvPicPr>
          <p:nvPr/>
        </p:nvPicPr>
        <p:blipFill>
          <a:blip r:embed="rId4"/>
          <a:stretch>
            <a:fillRect/>
          </a:stretch>
        </p:blipFill>
        <p:spPr>
          <a:xfrm>
            <a:off x="2025747" y="991043"/>
            <a:ext cx="8342142" cy="5594815"/>
          </a:xfrm>
          <a:prstGeom prst="rect">
            <a:avLst/>
          </a:prstGeom>
        </p:spPr>
      </p:pic>
      <p:sp>
        <p:nvSpPr>
          <p:cNvPr id="7" name="TextBox 6">
            <a:extLst>
              <a:ext uri="{FF2B5EF4-FFF2-40B4-BE49-F238E27FC236}">
                <a16:creationId xmlns:a16="http://schemas.microsoft.com/office/drawing/2014/main" xmlns="" id="{C3E78832-8C71-FF45-AF0D-7BDA8F634280}"/>
              </a:ext>
            </a:extLst>
          </p:cNvPr>
          <p:cNvSpPr txBox="1"/>
          <p:nvPr/>
        </p:nvSpPr>
        <p:spPr>
          <a:xfrm>
            <a:off x="450166" y="2011680"/>
            <a:ext cx="1266092" cy="2308324"/>
          </a:xfrm>
          <a:prstGeom prst="rect">
            <a:avLst/>
          </a:prstGeom>
          <a:noFill/>
        </p:spPr>
        <p:txBody>
          <a:bodyPr wrap="square" rtlCol="0">
            <a:spAutoFit/>
          </a:bodyPr>
          <a:lstStyle/>
          <a:p>
            <a:r>
              <a:rPr lang="en-US" b="1" dirty="0"/>
              <a:t>JOHN HOPKINS GLOBAL  COVID TRACKER, 7</a:t>
            </a:r>
            <a:r>
              <a:rPr lang="en-US" b="1" baseline="30000" dirty="0"/>
              <a:t>TH</a:t>
            </a:r>
            <a:r>
              <a:rPr lang="en-US" b="1" dirty="0"/>
              <a:t>  MARCH 2020</a:t>
            </a:r>
          </a:p>
        </p:txBody>
      </p:sp>
    </p:spTree>
    <p:extLst>
      <p:ext uri="{BB962C8B-B14F-4D97-AF65-F5344CB8AC3E}">
        <p14:creationId xmlns:p14="http://schemas.microsoft.com/office/powerpoint/2010/main" val="350589726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3" name="Picture 2">
            <a:extLst>
              <a:ext uri="{FF2B5EF4-FFF2-40B4-BE49-F238E27FC236}">
                <a16:creationId xmlns:a16="http://schemas.microsoft.com/office/drawing/2014/main" xmlns="" id="{F7CB1B83-DE71-2641-A8E6-031ADB18F23E}"/>
              </a:ext>
            </a:extLst>
          </p:cNvPr>
          <p:cNvPicPr>
            <a:picLocks noChangeAspect="1"/>
          </p:cNvPicPr>
          <p:nvPr/>
        </p:nvPicPr>
        <p:blipFill>
          <a:blip r:embed="rId2"/>
          <a:stretch>
            <a:fillRect/>
          </a:stretch>
        </p:blipFill>
        <p:spPr>
          <a:xfrm>
            <a:off x="848751" y="-689317"/>
            <a:ext cx="10494498" cy="7547317"/>
          </a:xfrm>
          <a:prstGeom prst="rect">
            <a:avLst/>
          </a:prstGeom>
        </p:spPr>
      </p:pic>
      <p:sp>
        <p:nvSpPr>
          <p:cNvPr id="2" name="TextBox 1">
            <a:extLst>
              <a:ext uri="{FF2B5EF4-FFF2-40B4-BE49-F238E27FC236}">
                <a16:creationId xmlns:a16="http://schemas.microsoft.com/office/drawing/2014/main" xmlns="" id="{4D8F9757-0ABD-3547-95A9-EF0B9DFD0673}"/>
              </a:ext>
            </a:extLst>
          </p:cNvPr>
          <p:cNvSpPr txBox="1"/>
          <p:nvPr/>
        </p:nvSpPr>
        <p:spPr>
          <a:xfrm>
            <a:off x="108857" y="504816"/>
            <a:ext cx="3145971" cy="1815882"/>
          </a:xfrm>
          <a:prstGeom prst="rect">
            <a:avLst/>
          </a:prstGeom>
          <a:noFill/>
        </p:spPr>
        <p:txBody>
          <a:bodyPr wrap="square" rtlCol="0">
            <a:spAutoFit/>
          </a:bodyPr>
          <a:lstStyle/>
          <a:p>
            <a:r>
              <a:rPr lang="en-US" sz="2800" b="1" dirty="0">
                <a:highlight>
                  <a:srgbClr val="FFFF00"/>
                </a:highlight>
              </a:rPr>
              <a:t>In the toilet roll shelves of a local supermarket  March 2020</a:t>
            </a:r>
          </a:p>
        </p:txBody>
      </p:sp>
    </p:spTree>
    <p:extLst>
      <p:ext uri="{BB962C8B-B14F-4D97-AF65-F5344CB8AC3E}">
        <p14:creationId xmlns:p14="http://schemas.microsoft.com/office/powerpoint/2010/main" val="254182934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480314" y="5770"/>
            <a:ext cx="1711685" cy="827314"/>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47051"/>
            <a:ext cx="2275114" cy="742129"/>
          </a:xfrm>
          <a:prstGeom prst="rect">
            <a:avLst/>
          </a:prstGeom>
        </p:spPr>
      </p:pic>
      <p:pic>
        <p:nvPicPr>
          <p:cNvPr id="3" name="Picture 2" descr="A group of people posing for the camera&#10;&#10;Description automatically generated">
            <a:extLst>
              <a:ext uri="{FF2B5EF4-FFF2-40B4-BE49-F238E27FC236}">
                <a16:creationId xmlns:a16="http://schemas.microsoft.com/office/drawing/2014/main" xmlns="" id="{05F1CD8A-12AA-0740-8FEF-48552179C37A}"/>
              </a:ext>
            </a:extLst>
          </p:cNvPr>
          <p:cNvPicPr>
            <a:picLocks noChangeAspect="1"/>
          </p:cNvPicPr>
          <p:nvPr/>
        </p:nvPicPr>
        <p:blipFill>
          <a:blip r:embed="rId4"/>
          <a:stretch>
            <a:fillRect/>
          </a:stretch>
        </p:blipFill>
        <p:spPr>
          <a:xfrm>
            <a:off x="2667000" y="0"/>
            <a:ext cx="6858000" cy="6858000"/>
          </a:xfrm>
          <a:prstGeom prst="rect">
            <a:avLst/>
          </a:prstGeom>
        </p:spPr>
      </p:pic>
      <p:sp>
        <p:nvSpPr>
          <p:cNvPr id="2" name="TextBox 1">
            <a:extLst>
              <a:ext uri="{FF2B5EF4-FFF2-40B4-BE49-F238E27FC236}">
                <a16:creationId xmlns:a16="http://schemas.microsoft.com/office/drawing/2014/main" xmlns="" id="{82BE0F9D-5BBD-E541-BAF3-D34FCDF01B66}"/>
              </a:ext>
            </a:extLst>
          </p:cNvPr>
          <p:cNvSpPr txBox="1"/>
          <p:nvPr/>
        </p:nvSpPr>
        <p:spPr>
          <a:xfrm>
            <a:off x="576943" y="3341914"/>
            <a:ext cx="1698171" cy="1200329"/>
          </a:xfrm>
          <a:prstGeom prst="rect">
            <a:avLst/>
          </a:prstGeom>
          <a:noFill/>
        </p:spPr>
        <p:txBody>
          <a:bodyPr wrap="square" rtlCol="0">
            <a:spAutoFit/>
          </a:bodyPr>
          <a:lstStyle/>
          <a:p>
            <a:r>
              <a:rPr lang="en-US" sz="2400" b="1" dirty="0"/>
              <a:t>Back in  Berlin’s  Club  Isol-8</a:t>
            </a:r>
          </a:p>
        </p:txBody>
      </p:sp>
    </p:spTree>
    <p:extLst>
      <p:ext uri="{BB962C8B-B14F-4D97-AF65-F5344CB8AC3E}">
        <p14:creationId xmlns:p14="http://schemas.microsoft.com/office/powerpoint/2010/main" val="277330264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4">
            <a:grayscl/>
            <a:extLst>
              <a:ext uri="{28A0092B-C50C-407E-A947-70E740481C1C}">
                <a14:useLocalDpi xmlns:a14="http://schemas.microsoft.com/office/drawing/2010/main" val="0"/>
              </a:ext>
            </a:extLst>
          </a:blip>
          <a:stretch>
            <a:fillRect/>
          </a:stretch>
        </p:blipFill>
        <p:spPr>
          <a:xfrm>
            <a:off x="9747498" y="0"/>
            <a:ext cx="2444502" cy="1181509"/>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0289" y="185057"/>
            <a:ext cx="2894970" cy="944323"/>
          </a:xfrm>
          <a:prstGeom prst="rect">
            <a:avLst/>
          </a:prstGeom>
        </p:spPr>
      </p:pic>
      <p:pic>
        <p:nvPicPr>
          <p:cNvPr id="7" name="Online Media 6" descr="438bd705-175f-4006-9df9-ac5ce3e9dde4.mp4">
            <a:hlinkClick r:id="" action="ppaction://media"/>
            <a:extLst>
              <a:ext uri="{FF2B5EF4-FFF2-40B4-BE49-F238E27FC236}">
                <a16:creationId xmlns:a16="http://schemas.microsoft.com/office/drawing/2014/main" xmlns="" id="{B5FE4664-7B93-3E48-AE8F-6048C95689C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352800" y="0"/>
            <a:ext cx="5486400" cy="6858000"/>
          </a:xfrm>
          <a:prstGeom prst="rect">
            <a:avLst/>
          </a:prstGeom>
        </p:spPr>
      </p:pic>
      <p:sp>
        <p:nvSpPr>
          <p:cNvPr id="2" name="TextBox 1">
            <a:extLst>
              <a:ext uri="{FF2B5EF4-FFF2-40B4-BE49-F238E27FC236}">
                <a16:creationId xmlns:a16="http://schemas.microsoft.com/office/drawing/2014/main" xmlns="" id="{F9F34F9B-F2BD-BF42-AEE6-ADFD7A3FDE4C}"/>
              </a:ext>
            </a:extLst>
          </p:cNvPr>
          <p:cNvSpPr txBox="1"/>
          <p:nvPr/>
        </p:nvSpPr>
        <p:spPr>
          <a:xfrm>
            <a:off x="511629" y="1730829"/>
            <a:ext cx="2198914" cy="1477328"/>
          </a:xfrm>
          <a:prstGeom prst="rect">
            <a:avLst/>
          </a:prstGeom>
          <a:noFill/>
        </p:spPr>
        <p:txBody>
          <a:bodyPr wrap="square" rtlCol="0">
            <a:spAutoFit/>
          </a:bodyPr>
          <a:lstStyle/>
          <a:p>
            <a:r>
              <a:rPr lang="en-US" dirty="0"/>
              <a:t>British  handwashing  instructions  - wash hands in the time it takes to sign ‘happy birthday’</a:t>
            </a:r>
          </a:p>
        </p:txBody>
      </p:sp>
    </p:spTree>
    <p:extLst>
      <p:ext uri="{BB962C8B-B14F-4D97-AF65-F5344CB8AC3E}">
        <p14:creationId xmlns:p14="http://schemas.microsoft.com/office/powerpoint/2010/main" val="24869138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5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9889588" y="-14334"/>
            <a:ext cx="2302412" cy="1112832"/>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883207" cy="940486"/>
          </a:xfrm>
          <a:prstGeom prst="rect">
            <a:avLst/>
          </a:prstGeom>
        </p:spPr>
      </p:pic>
      <p:pic>
        <p:nvPicPr>
          <p:cNvPr id="7" name="Picture 6">
            <a:extLst>
              <a:ext uri="{FF2B5EF4-FFF2-40B4-BE49-F238E27FC236}">
                <a16:creationId xmlns:a16="http://schemas.microsoft.com/office/drawing/2014/main" xmlns="" id="{33E0D50A-A5D0-8D42-8AAC-12D05E4EC7D7}"/>
              </a:ext>
            </a:extLst>
          </p:cNvPr>
          <p:cNvPicPr>
            <a:picLocks noChangeAspect="1"/>
          </p:cNvPicPr>
          <p:nvPr/>
        </p:nvPicPr>
        <p:blipFill>
          <a:blip r:embed="rId4"/>
          <a:stretch>
            <a:fillRect/>
          </a:stretch>
        </p:blipFill>
        <p:spPr>
          <a:xfrm>
            <a:off x="3882684" y="-352984"/>
            <a:ext cx="5074212" cy="7216657"/>
          </a:xfrm>
          <a:prstGeom prst="rect">
            <a:avLst/>
          </a:prstGeom>
        </p:spPr>
      </p:pic>
      <p:sp>
        <p:nvSpPr>
          <p:cNvPr id="2" name="TextBox 1">
            <a:extLst>
              <a:ext uri="{FF2B5EF4-FFF2-40B4-BE49-F238E27FC236}">
                <a16:creationId xmlns:a16="http://schemas.microsoft.com/office/drawing/2014/main" xmlns="" id="{4E9F132A-5118-1146-AD33-20FE2687388A}"/>
              </a:ext>
            </a:extLst>
          </p:cNvPr>
          <p:cNvSpPr txBox="1"/>
          <p:nvPr/>
        </p:nvSpPr>
        <p:spPr>
          <a:xfrm>
            <a:off x="870857" y="1905000"/>
            <a:ext cx="2351314" cy="3108543"/>
          </a:xfrm>
          <a:prstGeom prst="rect">
            <a:avLst/>
          </a:prstGeom>
          <a:noFill/>
        </p:spPr>
        <p:txBody>
          <a:bodyPr wrap="square" rtlCol="0">
            <a:spAutoFit/>
          </a:bodyPr>
          <a:lstStyle/>
          <a:p>
            <a:r>
              <a:rPr lang="en-US" sz="2800" dirty="0"/>
              <a:t>Or for the  actors,  handwashing to Lady  Macbeth’s ‘out damn spot’ speech…</a:t>
            </a:r>
          </a:p>
        </p:txBody>
      </p:sp>
    </p:spTree>
    <p:extLst>
      <p:ext uri="{BB962C8B-B14F-4D97-AF65-F5344CB8AC3E}">
        <p14:creationId xmlns:p14="http://schemas.microsoft.com/office/powerpoint/2010/main" val="383259955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9664504" y="-4358"/>
            <a:ext cx="2527495" cy="1221622"/>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289" y="185057"/>
            <a:ext cx="2999364" cy="978375"/>
          </a:xfrm>
          <a:prstGeom prst="rect">
            <a:avLst/>
          </a:prstGeom>
        </p:spPr>
      </p:pic>
      <p:pic>
        <p:nvPicPr>
          <p:cNvPr id="3" name="Picture 2">
            <a:extLst>
              <a:ext uri="{FF2B5EF4-FFF2-40B4-BE49-F238E27FC236}">
                <a16:creationId xmlns:a16="http://schemas.microsoft.com/office/drawing/2014/main" xmlns="" id="{B38B7609-4002-4D4B-AB40-6BF8CF54E27C}"/>
              </a:ext>
            </a:extLst>
          </p:cNvPr>
          <p:cNvPicPr>
            <a:picLocks noChangeAspect="1"/>
          </p:cNvPicPr>
          <p:nvPr/>
        </p:nvPicPr>
        <p:blipFill>
          <a:blip r:embed="rId4"/>
          <a:stretch>
            <a:fillRect/>
          </a:stretch>
        </p:blipFill>
        <p:spPr>
          <a:xfrm>
            <a:off x="3516923" y="-169884"/>
            <a:ext cx="5398325" cy="7197767"/>
          </a:xfrm>
          <a:prstGeom prst="rect">
            <a:avLst/>
          </a:prstGeom>
        </p:spPr>
      </p:pic>
    </p:spTree>
    <p:extLst>
      <p:ext uri="{BB962C8B-B14F-4D97-AF65-F5344CB8AC3E}">
        <p14:creationId xmlns:p14="http://schemas.microsoft.com/office/powerpoint/2010/main" val="273468944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pic>
        <p:nvPicPr>
          <p:cNvPr id="9" name="Picture 8">
            <a:extLst>
              <a:ext uri="{FF2B5EF4-FFF2-40B4-BE49-F238E27FC236}">
                <a16:creationId xmlns:a16="http://schemas.microsoft.com/office/drawing/2014/main" xmlns="" id="{CFB45097-DBAF-A94F-906F-823C2F4A24FA}"/>
              </a:ext>
            </a:extLst>
          </p:cNvPr>
          <p:cNvPicPr>
            <a:picLocks noChangeAspect="1"/>
          </p:cNvPicPr>
          <p:nvPr/>
        </p:nvPicPr>
        <p:blipFill>
          <a:blip r:embed="rId4"/>
          <a:stretch>
            <a:fillRect/>
          </a:stretch>
        </p:blipFill>
        <p:spPr>
          <a:xfrm>
            <a:off x="2602523" y="-14334"/>
            <a:ext cx="7026748" cy="6847885"/>
          </a:xfrm>
          <a:prstGeom prst="rect">
            <a:avLst/>
          </a:prstGeom>
        </p:spPr>
      </p:pic>
      <p:sp>
        <p:nvSpPr>
          <p:cNvPr id="2" name="TextBox 1">
            <a:extLst>
              <a:ext uri="{FF2B5EF4-FFF2-40B4-BE49-F238E27FC236}">
                <a16:creationId xmlns:a16="http://schemas.microsoft.com/office/drawing/2014/main" xmlns="" id="{6D478C5E-01EF-BE4D-8596-232226756FEA}"/>
              </a:ext>
            </a:extLst>
          </p:cNvPr>
          <p:cNvSpPr txBox="1"/>
          <p:nvPr/>
        </p:nvSpPr>
        <p:spPr>
          <a:xfrm>
            <a:off x="359228" y="2667000"/>
            <a:ext cx="1861458" cy="2677656"/>
          </a:xfrm>
          <a:prstGeom prst="rect">
            <a:avLst/>
          </a:prstGeom>
          <a:noFill/>
        </p:spPr>
        <p:txBody>
          <a:bodyPr wrap="square" rtlCol="0">
            <a:spAutoFit/>
          </a:bodyPr>
          <a:lstStyle/>
          <a:p>
            <a:r>
              <a:rPr lang="en-US" sz="2400" dirty="0"/>
              <a:t>The warnings  kept coming…  days behind Italy in the confirmed cases race </a:t>
            </a:r>
          </a:p>
        </p:txBody>
      </p:sp>
    </p:spTree>
    <p:extLst>
      <p:ext uri="{BB962C8B-B14F-4D97-AF65-F5344CB8AC3E}">
        <p14:creationId xmlns:p14="http://schemas.microsoft.com/office/powerpoint/2010/main" val="289392667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4052418" cy="646331"/>
          </a:xfrm>
          <a:prstGeom prst="rect">
            <a:avLst/>
          </a:prstGeom>
          <a:noFill/>
        </p:spPr>
        <p:txBody>
          <a:bodyPr wrap="square" rtlCol="0">
            <a:spAutoFit/>
          </a:bodyPr>
          <a:lstStyle/>
          <a:p>
            <a:pPr algn="ctr"/>
            <a:r>
              <a:rPr lang="en-GB" dirty="0"/>
              <a:t>WUHAN  EPICURVE AND  NARRATIVE, PAN A ET AL ,  JAMA APRIL 2020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pic>
        <p:nvPicPr>
          <p:cNvPr id="8" name="Picture 7">
            <a:extLst>
              <a:ext uri="{FF2B5EF4-FFF2-40B4-BE49-F238E27FC236}">
                <a16:creationId xmlns:a16="http://schemas.microsoft.com/office/drawing/2014/main" xmlns="" id="{92AEB07A-9CA0-834C-B448-D45808B8D55A}"/>
              </a:ext>
            </a:extLst>
          </p:cNvPr>
          <p:cNvPicPr>
            <a:picLocks noChangeAspect="1"/>
          </p:cNvPicPr>
          <p:nvPr/>
        </p:nvPicPr>
        <p:blipFill>
          <a:blip r:embed="rId4"/>
          <a:stretch>
            <a:fillRect/>
          </a:stretch>
        </p:blipFill>
        <p:spPr>
          <a:xfrm>
            <a:off x="0" y="1406769"/>
            <a:ext cx="12023948" cy="5036234"/>
          </a:xfrm>
          <a:prstGeom prst="rect">
            <a:avLst/>
          </a:prstGeom>
        </p:spPr>
      </p:pic>
    </p:spTree>
    <p:extLst>
      <p:ext uri="{BB962C8B-B14F-4D97-AF65-F5344CB8AC3E}">
        <p14:creationId xmlns:p14="http://schemas.microsoft.com/office/powerpoint/2010/main" val="393932841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pic>
        <p:nvPicPr>
          <p:cNvPr id="3" name="Picture 2" descr="A picture containing text, photo, table, white&#10;&#10;Description automatically generated">
            <a:extLst>
              <a:ext uri="{FF2B5EF4-FFF2-40B4-BE49-F238E27FC236}">
                <a16:creationId xmlns:a16="http://schemas.microsoft.com/office/drawing/2014/main" xmlns="" id="{EB750E26-87AD-1441-AD0C-366BE525030D}"/>
              </a:ext>
            </a:extLst>
          </p:cNvPr>
          <p:cNvPicPr>
            <a:picLocks noChangeAspect="1"/>
          </p:cNvPicPr>
          <p:nvPr/>
        </p:nvPicPr>
        <p:blipFill>
          <a:blip r:embed="rId4"/>
          <a:stretch>
            <a:fillRect/>
          </a:stretch>
        </p:blipFill>
        <p:spPr>
          <a:xfrm>
            <a:off x="2286000" y="44450"/>
            <a:ext cx="7620000" cy="6769100"/>
          </a:xfrm>
          <a:prstGeom prst="rect">
            <a:avLst/>
          </a:prstGeom>
        </p:spPr>
      </p:pic>
    </p:spTree>
    <p:extLst>
      <p:ext uri="{BB962C8B-B14F-4D97-AF65-F5344CB8AC3E}">
        <p14:creationId xmlns:p14="http://schemas.microsoft.com/office/powerpoint/2010/main" val="12594065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sp>
        <p:nvSpPr>
          <p:cNvPr id="2" name="Rectangle 1">
            <a:extLst>
              <a:ext uri="{FF2B5EF4-FFF2-40B4-BE49-F238E27FC236}">
                <a16:creationId xmlns:a16="http://schemas.microsoft.com/office/drawing/2014/main" xmlns="" id="{82290667-7C9C-3F4D-8AC9-953472260AA5}"/>
              </a:ext>
            </a:extLst>
          </p:cNvPr>
          <p:cNvSpPr/>
          <p:nvPr/>
        </p:nvSpPr>
        <p:spPr>
          <a:xfrm>
            <a:off x="165829" y="1327444"/>
            <a:ext cx="2136584" cy="1200329"/>
          </a:xfrm>
          <a:prstGeom prst="rect">
            <a:avLst/>
          </a:prstGeom>
        </p:spPr>
        <p:txBody>
          <a:bodyPr wrap="square">
            <a:spAutoFit/>
          </a:bodyPr>
          <a:lstStyle/>
          <a:p>
            <a:r>
              <a:rPr lang="en-US" b="1" dirty="0"/>
              <a:t>https://</a:t>
            </a:r>
            <a:r>
              <a:rPr lang="en-US" b="1" dirty="0" err="1"/>
              <a:t>link.springer.com</a:t>
            </a:r>
            <a:r>
              <a:rPr lang="en-US" b="1" dirty="0"/>
              <a:t>/article/10.1007/s00038-020-01362-x</a:t>
            </a:r>
          </a:p>
        </p:txBody>
      </p:sp>
      <p:pic>
        <p:nvPicPr>
          <p:cNvPr id="8" name="Picture 7">
            <a:extLst>
              <a:ext uri="{FF2B5EF4-FFF2-40B4-BE49-F238E27FC236}">
                <a16:creationId xmlns:a16="http://schemas.microsoft.com/office/drawing/2014/main" xmlns="" id="{B43816D3-6287-6244-8C2A-E39A38AD3B5C}"/>
              </a:ext>
            </a:extLst>
          </p:cNvPr>
          <p:cNvPicPr>
            <a:picLocks noChangeAspect="1"/>
          </p:cNvPicPr>
          <p:nvPr/>
        </p:nvPicPr>
        <p:blipFill>
          <a:blip r:embed="rId4"/>
          <a:stretch>
            <a:fillRect/>
          </a:stretch>
        </p:blipFill>
        <p:spPr>
          <a:xfrm>
            <a:off x="2702229" y="0"/>
            <a:ext cx="6787541" cy="6858000"/>
          </a:xfrm>
          <a:prstGeom prst="rect">
            <a:avLst/>
          </a:prstGeom>
        </p:spPr>
      </p:pic>
      <p:sp>
        <p:nvSpPr>
          <p:cNvPr id="9" name="TextBox 8">
            <a:extLst>
              <a:ext uri="{FF2B5EF4-FFF2-40B4-BE49-F238E27FC236}">
                <a16:creationId xmlns:a16="http://schemas.microsoft.com/office/drawing/2014/main" xmlns="" id="{CE903AF6-D792-E340-A4BE-626FB7BCA6C3}"/>
              </a:ext>
            </a:extLst>
          </p:cNvPr>
          <p:cNvSpPr txBox="1"/>
          <p:nvPr/>
        </p:nvSpPr>
        <p:spPr>
          <a:xfrm>
            <a:off x="492369" y="3601329"/>
            <a:ext cx="1810044" cy="1477328"/>
          </a:xfrm>
          <a:prstGeom prst="rect">
            <a:avLst/>
          </a:prstGeom>
          <a:noFill/>
        </p:spPr>
        <p:txBody>
          <a:bodyPr wrap="square" rtlCol="0">
            <a:spAutoFit/>
          </a:bodyPr>
          <a:lstStyle/>
          <a:p>
            <a:r>
              <a:rPr lang="en-US" dirty="0"/>
              <a:t>INTERNATIONAL JOURNAL OF  PUBLIC HEALTH MARCH 29</a:t>
            </a:r>
            <a:r>
              <a:rPr lang="en-US" baseline="30000" dirty="0"/>
              <a:t>TH</a:t>
            </a:r>
            <a:r>
              <a:rPr lang="en-US" dirty="0"/>
              <a:t> 2020 </a:t>
            </a:r>
          </a:p>
        </p:txBody>
      </p:sp>
    </p:spTree>
    <p:extLst>
      <p:ext uri="{BB962C8B-B14F-4D97-AF65-F5344CB8AC3E}">
        <p14:creationId xmlns:p14="http://schemas.microsoft.com/office/powerpoint/2010/main" val="33165763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sp>
        <p:nvSpPr>
          <p:cNvPr id="2" name="TextBox 1">
            <a:extLst>
              <a:ext uri="{FF2B5EF4-FFF2-40B4-BE49-F238E27FC236}">
                <a16:creationId xmlns:a16="http://schemas.microsoft.com/office/drawing/2014/main" xmlns="" id="{B0AC794E-4266-3449-84A5-98465A8B5521}"/>
              </a:ext>
            </a:extLst>
          </p:cNvPr>
          <p:cNvSpPr txBox="1"/>
          <p:nvPr/>
        </p:nvSpPr>
        <p:spPr>
          <a:xfrm>
            <a:off x="1524711" y="1019113"/>
            <a:ext cx="8975187" cy="5816977"/>
          </a:xfrm>
          <a:prstGeom prst="rect">
            <a:avLst/>
          </a:prstGeom>
          <a:noFill/>
        </p:spPr>
        <p:txBody>
          <a:bodyPr wrap="square" rtlCol="0">
            <a:spAutoFit/>
          </a:bodyPr>
          <a:lstStyle/>
          <a:p>
            <a:r>
              <a:rPr lang="en-US" sz="2800" b="1" dirty="0"/>
              <a:t>ASPHER COVID TASK FORCE  PRIORITIES  (AS OF 2/4/20)</a:t>
            </a:r>
          </a:p>
          <a:p>
            <a:endParaRPr lang="en-US" sz="2800" dirty="0"/>
          </a:p>
          <a:p>
            <a:r>
              <a:rPr lang="en-US" sz="2800" dirty="0"/>
              <a:t>DE-ESCALATION POLICIES</a:t>
            </a:r>
          </a:p>
          <a:p>
            <a:endParaRPr lang="en-US" sz="2800" dirty="0"/>
          </a:p>
          <a:p>
            <a:r>
              <a:rPr lang="en-US" sz="2800" dirty="0"/>
              <a:t>TESTING CRITERIA AND  OPERATIONS</a:t>
            </a:r>
          </a:p>
          <a:p>
            <a:endParaRPr lang="en-US" sz="2800" dirty="0"/>
          </a:p>
          <a:p>
            <a:r>
              <a:rPr lang="en-US" sz="2800" dirty="0"/>
              <a:t>USE OF MASKS BY THE GENERAL PUBLIC</a:t>
            </a:r>
          </a:p>
          <a:p>
            <a:endParaRPr lang="en-US" sz="2800" dirty="0"/>
          </a:p>
          <a:p>
            <a:r>
              <a:rPr lang="en-US" sz="2800" dirty="0"/>
              <a:t>INEQUALITIES AND VULNERABLE  GROUPS – IMPACT OF THE DISEASE AND  IMPACTS OF LOCKDOWN </a:t>
            </a:r>
          </a:p>
          <a:p>
            <a:endParaRPr lang="en-US" sz="2800" dirty="0"/>
          </a:p>
          <a:p>
            <a:r>
              <a:rPr lang="en-US" sz="2800" dirty="0"/>
              <a:t>SURVEILLANCE  APPS- TECHNICAL  EFFECIEICNY AND  ETHICS  </a:t>
            </a:r>
          </a:p>
          <a:p>
            <a:endParaRPr lang="en-US" dirty="0"/>
          </a:p>
          <a:p>
            <a:endParaRPr lang="en-US" dirty="0"/>
          </a:p>
        </p:txBody>
      </p:sp>
    </p:spTree>
    <p:extLst>
      <p:ext uri="{BB962C8B-B14F-4D97-AF65-F5344CB8AC3E}">
        <p14:creationId xmlns:p14="http://schemas.microsoft.com/office/powerpoint/2010/main" val="47052718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sp>
        <p:nvSpPr>
          <p:cNvPr id="2" name="TextBox 1">
            <a:extLst>
              <a:ext uri="{FF2B5EF4-FFF2-40B4-BE49-F238E27FC236}">
                <a16:creationId xmlns:a16="http://schemas.microsoft.com/office/drawing/2014/main" xmlns="" id="{B0AC794E-4266-3449-84A5-98465A8B5521}"/>
              </a:ext>
            </a:extLst>
          </p:cNvPr>
          <p:cNvSpPr txBox="1"/>
          <p:nvPr/>
        </p:nvSpPr>
        <p:spPr>
          <a:xfrm>
            <a:off x="281355" y="1026943"/>
            <a:ext cx="11760590" cy="7294305"/>
          </a:xfrm>
          <a:prstGeom prst="rect">
            <a:avLst/>
          </a:prstGeom>
          <a:noFill/>
        </p:spPr>
        <p:txBody>
          <a:bodyPr wrap="square" rtlCol="0">
            <a:spAutoFit/>
          </a:bodyPr>
          <a:lstStyle/>
          <a:p>
            <a:r>
              <a:rPr lang="en-US" sz="2000" b="1" dirty="0"/>
              <a:t>ASPHER COVID TASK FORCE  PRIORITIES  (AS OF 21/4/20)</a:t>
            </a:r>
          </a:p>
          <a:p>
            <a:endParaRPr lang="en-US" sz="2000" dirty="0"/>
          </a:p>
          <a:p>
            <a:r>
              <a:rPr lang="en-US" sz="2000" b="1" dirty="0"/>
              <a:t>DE-ESCALATION POLICIES </a:t>
            </a:r>
            <a:r>
              <a:rPr lang="en-US" sz="2000" dirty="0"/>
              <a:t>LIVE MATERIALS ON WEBSITE TODAY</a:t>
            </a:r>
          </a:p>
          <a:p>
            <a:r>
              <a:rPr lang="en-US" sz="2000" b="1" dirty="0"/>
              <a:t>TESTING CRITERIA AND  OPERATIONS- </a:t>
            </a:r>
            <a:r>
              <a:rPr lang="en-US" sz="2000" dirty="0"/>
              <a:t>PUBLISHED ON WEBSITE; FURTHER WORK ON CONTACT TRACING  </a:t>
            </a:r>
          </a:p>
          <a:p>
            <a:r>
              <a:rPr lang="en-US" sz="2000" b="1" dirty="0"/>
              <a:t>USE OF MASKS BY THE GENERAL PUBLIC- </a:t>
            </a:r>
            <a:r>
              <a:rPr lang="en-US" sz="2000" dirty="0"/>
              <a:t>PUBLISHED ON WEBSITE AND NOW INTO VERSION 2 </a:t>
            </a:r>
          </a:p>
          <a:p>
            <a:r>
              <a:rPr lang="en-US" sz="2000" b="1" dirty="0"/>
              <a:t>INEQUALITIES AND VULNERABLE  GROUPS </a:t>
            </a:r>
            <a:r>
              <a:rPr lang="en-US" sz="2000" dirty="0"/>
              <a:t>– IMPACT OF THE DISEASE AND  IMPACTS OF LOCKDOWN – TO BE PUBLISHED  ON WEBSITE BY  28/5/20</a:t>
            </a:r>
          </a:p>
          <a:p>
            <a:r>
              <a:rPr lang="en-US" sz="2000" b="1" dirty="0"/>
              <a:t>SURVEIILLANCE  APPS- </a:t>
            </a:r>
            <a:r>
              <a:rPr lang="en-US" sz="2000" dirty="0"/>
              <a:t>TECHNICAL  EFFECIENCY AND  ETHICS  IN PROGRESS </a:t>
            </a:r>
          </a:p>
          <a:p>
            <a:endParaRPr lang="en-US" sz="2000" dirty="0"/>
          </a:p>
          <a:p>
            <a:r>
              <a:rPr lang="en-US" sz="2000" b="1" dirty="0"/>
              <a:t>’THE EROSION OF PUBLIC HEALTH’  </a:t>
            </a:r>
            <a:r>
              <a:rPr lang="en-US" sz="2000" dirty="0"/>
              <a:t>- A REPOSITORY OF CUTS AND  WEAKENING OF  PUBLIC HEALTH AND  PANDEMIC PREAPREDNESS  ACROSS COUNTRIES,  AND  FAILURES TO FOLLOW  PUBLIC HEALTH ADVICE -  WITH A VIEW TO REBUILDING  PUBLIC HEALTH CAPACITY IN THE POST PANDEMIC  PERIOD, AND IN THE SECOND WAVE </a:t>
            </a:r>
          </a:p>
          <a:p>
            <a:endParaRPr lang="en-US" sz="2000" dirty="0"/>
          </a:p>
          <a:p>
            <a:r>
              <a:rPr lang="en-US" sz="2000" b="1" dirty="0"/>
              <a:t>GLOBAL HEALTH  GOVERNANCE</a:t>
            </a:r>
          </a:p>
          <a:p>
            <a:endParaRPr lang="en-US" sz="2000" dirty="0"/>
          </a:p>
          <a:p>
            <a:r>
              <a:rPr lang="en-US" sz="2000" b="1" dirty="0"/>
              <a:t>YOUNG PROFESSIONALS  SUPPORT TEAM  </a:t>
            </a:r>
          </a:p>
          <a:p>
            <a:endParaRPr lang="en-US" sz="2000" b="1" dirty="0"/>
          </a:p>
          <a:p>
            <a:r>
              <a:rPr lang="en-US" sz="2000" b="1" dirty="0"/>
              <a:t>WORKING WITH THE  EUROPEAN OBSERVATORY /WHO HEALTH  SYSTEMS MONITORING PLATFORM  </a:t>
            </a: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3617865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pic>
        <p:nvPicPr>
          <p:cNvPr id="3" name="Picture 2">
            <a:extLst>
              <a:ext uri="{FF2B5EF4-FFF2-40B4-BE49-F238E27FC236}">
                <a16:creationId xmlns:a16="http://schemas.microsoft.com/office/drawing/2014/main" xmlns="" id="{D47E8B63-D7DD-D646-9643-FC81411737F6}"/>
              </a:ext>
            </a:extLst>
          </p:cNvPr>
          <p:cNvPicPr>
            <a:picLocks noChangeAspect="1"/>
          </p:cNvPicPr>
          <p:nvPr/>
        </p:nvPicPr>
        <p:blipFill>
          <a:blip r:embed="rId4"/>
          <a:stretch>
            <a:fillRect/>
          </a:stretch>
        </p:blipFill>
        <p:spPr>
          <a:xfrm>
            <a:off x="3502856" y="-466189"/>
            <a:ext cx="5331656" cy="7583612"/>
          </a:xfrm>
          <a:prstGeom prst="rect">
            <a:avLst/>
          </a:prstGeom>
        </p:spPr>
      </p:pic>
      <p:sp>
        <p:nvSpPr>
          <p:cNvPr id="7" name="TextBox 6">
            <a:extLst>
              <a:ext uri="{FF2B5EF4-FFF2-40B4-BE49-F238E27FC236}">
                <a16:creationId xmlns:a16="http://schemas.microsoft.com/office/drawing/2014/main" xmlns="" id="{1EDF6575-6914-9D44-B3DE-5C07198D0676}"/>
              </a:ext>
            </a:extLst>
          </p:cNvPr>
          <p:cNvSpPr txBox="1"/>
          <p:nvPr/>
        </p:nvSpPr>
        <p:spPr>
          <a:xfrm>
            <a:off x="1" y="1209821"/>
            <a:ext cx="3502854" cy="1569660"/>
          </a:xfrm>
          <a:prstGeom prst="rect">
            <a:avLst/>
          </a:prstGeom>
          <a:noFill/>
        </p:spPr>
        <p:txBody>
          <a:bodyPr wrap="square" rtlCol="0">
            <a:spAutoFit/>
          </a:bodyPr>
          <a:lstStyle/>
          <a:p>
            <a:r>
              <a:rPr lang="en-US" sz="2400" dirty="0"/>
              <a:t>https://</a:t>
            </a:r>
            <a:r>
              <a:rPr lang="en-US" sz="2400" dirty="0" err="1"/>
              <a:t>www.aspher.org</a:t>
            </a:r>
            <a:r>
              <a:rPr lang="en-US" sz="2400" dirty="0"/>
              <a:t>/download/413/</a:t>
            </a:r>
            <a:r>
              <a:rPr lang="en-US" sz="2400" dirty="0" err="1"/>
              <a:t>aspher_statement_on_the_strategic_use_of_masks.pdf</a:t>
            </a:r>
            <a:endParaRPr lang="en-US" sz="2400" dirty="0"/>
          </a:p>
        </p:txBody>
      </p:sp>
    </p:spTree>
    <p:extLst>
      <p:ext uri="{BB962C8B-B14F-4D97-AF65-F5344CB8AC3E}">
        <p14:creationId xmlns:p14="http://schemas.microsoft.com/office/powerpoint/2010/main" val="76376247"/>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pic>
        <p:nvPicPr>
          <p:cNvPr id="3" name="Picture 2" descr="A person wearing a suit and tie&#10;&#10;Description automatically generated">
            <a:extLst>
              <a:ext uri="{FF2B5EF4-FFF2-40B4-BE49-F238E27FC236}">
                <a16:creationId xmlns:a16="http://schemas.microsoft.com/office/drawing/2014/main" xmlns="" id="{A939F3D8-2B04-2344-9505-7C5AE69972DD}"/>
              </a:ext>
            </a:extLst>
          </p:cNvPr>
          <p:cNvPicPr>
            <a:picLocks noChangeAspect="1"/>
          </p:cNvPicPr>
          <p:nvPr/>
        </p:nvPicPr>
        <p:blipFill>
          <a:blip r:embed="rId4"/>
          <a:stretch>
            <a:fillRect/>
          </a:stretch>
        </p:blipFill>
        <p:spPr>
          <a:xfrm>
            <a:off x="2562863" y="0"/>
            <a:ext cx="7438741" cy="6600192"/>
          </a:xfrm>
          <a:prstGeom prst="rect">
            <a:avLst/>
          </a:prstGeom>
        </p:spPr>
      </p:pic>
      <p:sp>
        <p:nvSpPr>
          <p:cNvPr id="2" name="TextBox 1">
            <a:extLst>
              <a:ext uri="{FF2B5EF4-FFF2-40B4-BE49-F238E27FC236}">
                <a16:creationId xmlns:a16="http://schemas.microsoft.com/office/drawing/2014/main" xmlns="" id="{79272F65-2A1E-4D4D-84AE-B8918867358A}"/>
              </a:ext>
            </a:extLst>
          </p:cNvPr>
          <p:cNvSpPr txBox="1"/>
          <p:nvPr/>
        </p:nvSpPr>
        <p:spPr>
          <a:xfrm>
            <a:off x="253134" y="1530381"/>
            <a:ext cx="2049279" cy="3539430"/>
          </a:xfrm>
          <a:prstGeom prst="rect">
            <a:avLst/>
          </a:prstGeom>
          <a:noFill/>
        </p:spPr>
        <p:txBody>
          <a:bodyPr wrap="square" rtlCol="0">
            <a:spAutoFit/>
          </a:bodyPr>
          <a:lstStyle/>
          <a:p>
            <a:r>
              <a:rPr lang="en-US" sz="3200" dirty="0"/>
              <a:t>Sporting  my  new fashion statement- 2 layer snood  by </a:t>
            </a:r>
            <a:r>
              <a:rPr lang="en-US" sz="3200" dirty="0" err="1"/>
              <a:t>Seasalt</a:t>
            </a:r>
            <a:r>
              <a:rPr lang="en-US" sz="3200" dirty="0"/>
              <a:t> </a:t>
            </a:r>
          </a:p>
        </p:txBody>
      </p:sp>
    </p:spTree>
    <p:extLst>
      <p:ext uri="{BB962C8B-B14F-4D97-AF65-F5344CB8AC3E}">
        <p14:creationId xmlns:p14="http://schemas.microsoft.com/office/powerpoint/2010/main" val="33736770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pic>
        <p:nvPicPr>
          <p:cNvPr id="3" name="Picture 2" descr="A close up of a map&#10;&#10;Description automatically generated">
            <a:extLst>
              <a:ext uri="{FF2B5EF4-FFF2-40B4-BE49-F238E27FC236}">
                <a16:creationId xmlns:a16="http://schemas.microsoft.com/office/drawing/2014/main" xmlns="" id="{2573B7B0-7373-F640-A900-70F0869843DA}"/>
              </a:ext>
            </a:extLst>
          </p:cNvPr>
          <p:cNvPicPr>
            <a:picLocks noChangeAspect="1"/>
          </p:cNvPicPr>
          <p:nvPr/>
        </p:nvPicPr>
        <p:blipFill>
          <a:blip r:embed="rId4"/>
          <a:stretch>
            <a:fillRect/>
          </a:stretch>
        </p:blipFill>
        <p:spPr>
          <a:xfrm>
            <a:off x="2286000" y="0"/>
            <a:ext cx="7620000" cy="6858000"/>
          </a:xfrm>
          <a:prstGeom prst="rect">
            <a:avLst/>
          </a:prstGeom>
        </p:spPr>
      </p:pic>
      <p:sp>
        <p:nvSpPr>
          <p:cNvPr id="2" name="TextBox 1">
            <a:extLst>
              <a:ext uri="{FF2B5EF4-FFF2-40B4-BE49-F238E27FC236}">
                <a16:creationId xmlns:a16="http://schemas.microsoft.com/office/drawing/2014/main" xmlns="" id="{2799493C-078A-2349-80CA-E368EB18EF9B}"/>
              </a:ext>
            </a:extLst>
          </p:cNvPr>
          <p:cNvSpPr txBox="1"/>
          <p:nvPr/>
        </p:nvSpPr>
        <p:spPr>
          <a:xfrm>
            <a:off x="10036628" y="1698171"/>
            <a:ext cx="2024743" cy="3970318"/>
          </a:xfrm>
          <a:prstGeom prst="rect">
            <a:avLst/>
          </a:prstGeom>
          <a:noFill/>
        </p:spPr>
        <p:txBody>
          <a:bodyPr wrap="square" rtlCol="0">
            <a:spAutoFit/>
          </a:bodyPr>
          <a:lstStyle/>
          <a:p>
            <a:r>
              <a:rPr lang="en-US" dirty="0"/>
              <a:t>A case for masks on public transport </a:t>
            </a:r>
          </a:p>
          <a:p>
            <a:endParaRPr lang="en-US" dirty="0"/>
          </a:p>
          <a:p>
            <a:r>
              <a:rPr lang="en-US" dirty="0"/>
              <a:t>Cases of </a:t>
            </a:r>
            <a:r>
              <a:rPr lang="en-US" dirty="0" err="1"/>
              <a:t>Covid</a:t>
            </a:r>
            <a:r>
              <a:rPr lang="en-US" dirty="0"/>
              <a:t> per 100,000 in  destination local authorities  of the  London underground </a:t>
            </a:r>
          </a:p>
          <a:p>
            <a:endParaRPr lang="en-US" dirty="0"/>
          </a:p>
          <a:p>
            <a:r>
              <a:rPr lang="en-US" dirty="0"/>
              <a:t>Brent and Barnet,  Northern line</a:t>
            </a:r>
          </a:p>
          <a:p>
            <a:r>
              <a:rPr lang="en-US" dirty="0"/>
              <a:t>Harrow,  </a:t>
            </a:r>
            <a:r>
              <a:rPr lang="en-US" dirty="0" err="1"/>
              <a:t>Bakerloo</a:t>
            </a:r>
            <a:r>
              <a:rPr lang="en-US" dirty="0"/>
              <a:t> line </a:t>
            </a:r>
          </a:p>
        </p:txBody>
      </p:sp>
    </p:spTree>
    <p:extLst>
      <p:ext uri="{BB962C8B-B14F-4D97-AF65-F5344CB8AC3E}">
        <p14:creationId xmlns:p14="http://schemas.microsoft.com/office/powerpoint/2010/main" val="225614269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4">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pic>
        <p:nvPicPr>
          <p:cNvPr id="10" name="Online Media 9" descr="0b2008dd-97a3-45f6-8ba1-beceffebf40c.mp4">
            <a:hlinkClick r:id="" action="ppaction://media"/>
            <a:extLst>
              <a:ext uri="{FF2B5EF4-FFF2-40B4-BE49-F238E27FC236}">
                <a16:creationId xmlns:a16="http://schemas.microsoft.com/office/drawing/2014/main" xmlns="" id="{A5B5645A-1F4F-C94E-8EB4-717891B7FB3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154488" y="0"/>
            <a:ext cx="3881437" cy="6858000"/>
          </a:xfrm>
          <a:prstGeom prst="rect">
            <a:avLst/>
          </a:prstGeom>
        </p:spPr>
      </p:pic>
      <p:sp>
        <p:nvSpPr>
          <p:cNvPr id="2" name="TextBox 1">
            <a:extLst>
              <a:ext uri="{FF2B5EF4-FFF2-40B4-BE49-F238E27FC236}">
                <a16:creationId xmlns:a16="http://schemas.microsoft.com/office/drawing/2014/main" xmlns="" id="{D01B8050-5EA4-D546-ACA3-3A08196C25BB}"/>
              </a:ext>
            </a:extLst>
          </p:cNvPr>
          <p:cNvSpPr txBox="1"/>
          <p:nvPr/>
        </p:nvSpPr>
        <p:spPr>
          <a:xfrm>
            <a:off x="957943" y="2155371"/>
            <a:ext cx="2068286" cy="2246769"/>
          </a:xfrm>
          <a:prstGeom prst="rect">
            <a:avLst/>
          </a:prstGeom>
          <a:noFill/>
        </p:spPr>
        <p:txBody>
          <a:bodyPr wrap="square" rtlCol="0">
            <a:spAutoFit/>
          </a:bodyPr>
          <a:lstStyle/>
          <a:p>
            <a:r>
              <a:rPr lang="en-US" sz="2800" b="1" dirty="0"/>
              <a:t>Don’t  forget your face mask in public places  </a:t>
            </a:r>
          </a:p>
        </p:txBody>
      </p:sp>
    </p:spTree>
    <p:extLst>
      <p:ext uri="{BB962C8B-B14F-4D97-AF65-F5344CB8AC3E}">
        <p14:creationId xmlns:p14="http://schemas.microsoft.com/office/powerpoint/2010/main" val="27677625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9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pic>
        <p:nvPicPr>
          <p:cNvPr id="7" name="Picture 6">
            <a:extLst>
              <a:ext uri="{FF2B5EF4-FFF2-40B4-BE49-F238E27FC236}">
                <a16:creationId xmlns:a16="http://schemas.microsoft.com/office/drawing/2014/main" xmlns="" id="{C5181C0B-5467-794C-8C70-744343411025}"/>
              </a:ext>
            </a:extLst>
          </p:cNvPr>
          <p:cNvPicPr>
            <a:picLocks noChangeAspect="1"/>
          </p:cNvPicPr>
          <p:nvPr/>
        </p:nvPicPr>
        <p:blipFill>
          <a:blip r:embed="rId4"/>
          <a:stretch>
            <a:fillRect/>
          </a:stretch>
        </p:blipFill>
        <p:spPr>
          <a:xfrm>
            <a:off x="3545058" y="-146336"/>
            <a:ext cx="4997475" cy="7004336"/>
          </a:xfrm>
          <a:prstGeom prst="rect">
            <a:avLst/>
          </a:prstGeom>
        </p:spPr>
      </p:pic>
      <p:sp>
        <p:nvSpPr>
          <p:cNvPr id="8" name="TextBox 7">
            <a:extLst>
              <a:ext uri="{FF2B5EF4-FFF2-40B4-BE49-F238E27FC236}">
                <a16:creationId xmlns:a16="http://schemas.microsoft.com/office/drawing/2014/main" xmlns="" id="{465D5C46-D700-2C49-8E67-EBD2758ABAAD}"/>
              </a:ext>
            </a:extLst>
          </p:cNvPr>
          <p:cNvSpPr txBox="1"/>
          <p:nvPr/>
        </p:nvSpPr>
        <p:spPr>
          <a:xfrm>
            <a:off x="381000" y="2394856"/>
            <a:ext cx="2841172" cy="1938992"/>
          </a:xfrm>
          <a:prstGeom prst="rect">
            <a:avLst/>
          </a:prstGeom>
          <a:noFill/>
        </p:spPr>
        <p:txBody>
          <a:bodyPr wrap="square" rtlCol="0">
            <a:spAutoFit/>
          </a:bodyPr>
          <a:lstStyle/>
          <a:p>
            <a:r>
              <a:rPr lang="en-US" sz="2400" b="1" dirty="0"/>
              <a:t>https://</a:t>
            </a:r>
            <a:r>
              <a:rPr lang="en-US" sz="2400" b="1" dirty="0" err="1"/>
              <a:t>www.aspher.org</a:t>
            </a:r>
            <a:r>
              <a:rPr lang="en-US" sz="2400" b="1" dirty="0"/>
              <a:t>/download/421/aspher_statement_on_the_covid-19_testing.pdf</a:t>
            </a:r>
          </a:p>
        </p:txBody>
      </p:sp>
    </p:spTree>
    <p:extLst>
      <p:ext uri="{BB962C8B-B14F-4D97-AF65-F5344CB8AC3E}">
        <p14:creationId xmlns:p14="http://schemas.microsoft.com/office/powerpoint/2010/main" val="309492021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9089981" y="185057"/>
            <a:ext cx="2808010" cy="1357204"/>
          </a:xfrm>
          <a:prstGeom prst="rect">
            <a:avLst/>
          </a:prstGeom>
        </p:spPr>
      </p:pic>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288" y="185057"/>
            <a:ext cx="3938499" cy="1284716"/>
          </a:xfrm>
          <a:prstGeom prst="rect">
            <a:avLst/>
          </a:prstGeom>
        </p:spPr>
      </p:pic>
      <p:sp>
        <p:nvSpPr>
          <p:cNvPr id="2" name="TextBox 1">
            <a:extLst>
              <a:ext uri="{FF2B5EF4-FFF2-40B4-BE49-F238E27FC236}">
                <a16:creationId xmlns:a16="http://schemas.microsoft.com/office/drawing/2014/main" xmlns="" id="{5461BDC4-FD35-844E-90D4-3AE4B7FAE619}"/>
              </a:ext>
            </a:extLst>
          </p:cNvPr>
          <p:cNvSpPr txBox="1"/>
          <p:nvPr/>
        </p:nvSpPr>
        <p:spPr>
          <a:xfrm>
            <a:off x="780925" y="1625798"/>
            <a:ext cx="12084147" cy="5232202"/>
          </a:xfrm>
          <a:prstGeom prst="rect">
            <a:avLst/>
          </a:prstGeom>
          <a:noFill/>
        </p:spPr>
        <p:txBody>
          <a:bodyPr wrap="square" rtlCol="0">
            <a:spAutoFit/>
          </a:bodyPr>
          <a:lstStyle/>
          <a:p>
            <a:r>
              <a:rPr lang="en-US" sz="2800" b="1" dirty="0"/>
              <a:t>Testing  </a:t>
            </a:r>
          </a:p>
          <a:p>
            <a:endParaRPr lang="en-US" sz="2400" dirty="0"/>
          </a:p>
          <a:p>
            <a:r>
              <a:rPr lang="en-US" sz="2400" b="1" i="1" dirty="0"/>
              <a:t>Sensitivity</a:t>
            </a:r>
            <a:r>
              <a:rPr lang="en-US" sz="2400" dirty="0"/>
              <a:t>  - ability of test to find  disease  - good outcome =true positives </a:t>
            </a:r>
          </a:p>
          <a:p>
            <a:r>
              <a:rPr lang="en-US" sz="2400" dirty="0"/>
              <a:t>Bad outcome = false negatives</a:t>
            </a:r>
          </a:p>
          <a:p>
            <a:r>
              <a:rPr lang="en-US" sz="2400" dirty="0"/>
              <a:t>Result:  people can spread COVID because they think they are OK</a:t>
            </a:r>
          </a:p>
          <a:p>
            <a:endParaRPr lang="en-US" sz="2400" b="1" dirty="0"/>
          </a:p>
          <a:p>
            <a:r>
              <a:rPr lang="en-US" sz="2400" b="1" dirty="0"/>
              <a:t>Specificity -</a:t>
            </a:r>
            <a:r>
              <a:rPr lang="en-US" sz="2400" dirty="0"/>
              <a:t> ability of test to  tell if  someone is really clear</a:t>
            </a:r>
          </a:p>
          <a:p>
            <a:r>
              <a:rPr lang="en-US" sz="2400" dirty="0"/>
              <a:t>Good outcome= true negatives</a:t>
            </a:r>
          </a:p>
          <a:p>
            <a:r>
              <a:rPr lang="en-US" sz="2400" dirty="0"/>
              <a:t>Bad outcome= false positives </a:t>
            </a:r>
          </a:p>
          <a:p>
            <a:r>
              <a:rPr lang="en-US" sz="2400" dirty="0"/>
              <a:t>Result:  people falsely believe they’ve had it and won’t believe it if they get ill again </a:t>
            </a:r>
          </a:p>
          <a:p>
            <a:r>
              <a:rPr lang="en-US" sz="2400" dirty="0"/>
              <a:t>People  wrongly go into isolation when needed as key workers</a:t>
            </a:r>
          </a:p>
          <a:p>
            <a:r>
              <a:rPr lang="en-US" sz="2400" dirty="0"/>
              <a:t>Population estimate of  disease is  higher than it should be,  so  influence  estimates of  prevalence and decisions about coming out of lockdown</a:t>
            </a:r>
          </a:p>
          <a:p>
            <a:endParaRPr lang="en-US" dirty="0"/>
          </a:p>
        </p:txBody>
      </p:sp>
    </p:spTree>
    <p:extLst>
      <p:ext uri="{BB962C8B-B14F-4D97-AF65-F5344CB8AC3E}">
        <p14:creationId xmlns:p14="http://schemas.microsoft.com/office/powerpoint/2010/main" val="296166080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197664" y="0"/>
            <a:ext cx="1994336" cy="963928"/>
          </a:xfrm>
          <a:prstGeom prst="rect">
            <a:avLst/>
          </a:prstGeom>
        </p:spPr>
      </p:pic>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289" y="185057"/>
            <a:ext cx="2291558" cy="747493"/>
          </a:xfrm>
          <a:prstGeom prst="rect">
            <a:avLst/>
          </a:prstGeom>
        </p:spPr>
      </p:pic>
      <p:sp>
        <p:nvSpPr>
          <p:cNvPr id="2" name="TextBox 1">
            <a:extLst>
              <a:ext uri="{FF2B5EF4-FFF2-40B4-BE49-F238E27FC236}">
                <a16:creationId xmlns:a16="http://schemas.microsoft.com/office/drawing/2014/main" xmlns="" id="{5461BDC4-FD35-844E-90D4-3AE4B7FAE619}"/>
              </a:ext>
            </a:extLst>
          </p:cNvPr>
          <p:cNvSpPr txBox="1"/>
          <p:nvPr/>
        </p:nvSpPr>
        <p:spPr>
          <a:xfrm>
            <a:off x="170289" y="1167619"/>
            <a:ext cx="12251483" cy="5170646"/>
          </a:xfrm>
          <a:prstGeom prst="rect">
            <a:avLst/>
          </a:prstGeom>
          <a:noFill/>
        </p:spPr>
        <p:txBody>
          <a:bodyPr wrap="square" rtlCol="0">
            <a:spAutoFit/>
          </a:bodyPr>
          <a:lstStyle/>
          <a:p>
            <a:r>
              <a:rPr lang="en-US" sz="2400" b="1" dirty="0"/>
              <a:t>Testing</a:t>
            </a:r>
            <a:r>
              <a:rPr lang="en-US" sz="2400" dirty="0"/>
              <a:t>  </a:t>
            </a:r>
          </a:p>
          <a:p>
            <a:endParaRPr lang="en-US" sz="2400" b="1" i="1" dirty="0"/>
          </a:p>
          <a:p>
            <a:r>
              <a:rPr lang="en-US" sz="2400" b="1" i="1" dirty="0"/>
              <a:t>Positive predictive value  </a:t>
            </a:r>
            <a:r>
              <a:rPr lang="en-US" sz="2400" dirty="0"/>
              <a:t>out of all the positive tests,  how many  are showing true  disease  </a:t>
            </a:r>
          </a:p>
          <a:p>
            <a:r>
              <a:rPr lang="en-US" sz="2400" dirty="0"/>
              <a:t>Depends on the level of disease in population.  </a:t>
            </a:r>
          </a:p>
          <a:p>
            <a:r>
              <a:rPr lang="en-US" sz="2400" dirty="0"/>
              <a:t>Adversely influenced  by a lot of false  positive  results, in  the unaffected population </a:t>
            </a:r>
            <a:r>
              <a:rPr lang="en-US" sz="2400" dirty="0" err="1"/>
              <a:t>eg</a:t>
            </a:r>
            <a:r>
              <a:rPr lang="en-US" sz="2400" dirty="0"/>
              <a:t>  Sicily- low prevalence  -  positive predictive vale  50:50 true  to false  </a:t>
            </a:r>
          </a:p>
          <a:p>
            <a:endParaRPr lang="en-US" sz="2400" dirty="0"/>
          </a:p>
          <a:p>
            <a:r>
              <a:rPr lang="en-US" sz="2400" b="1" i="1" dirty="0" err="1"/>
              <a:t>NegatIve</a:t>
            </a:r>
            <a:r>
              <a:rPr lang="en-US" sz="2400" b="1" i="1" dirty="0"/>
              <a:t>  predictive value  </a:t>
            </a:r>
          </a:p>
          <a:p>
            <a:r>
              <a:rPr lang="en-US" sz="2400" dirty="0"/>
              <a:t>Out of all the negative results, how many are really negative, and therefore, how many are  false negatives. </a:t>
            </a:r>
          </a:p>
          <a:p>
            <a:r>
              <a:rPr lang="en-US" sz="2400" dirty="0"/>
              <a:t>Less important  for population estimates, but </a:t>
            </a:r>
          </a:p>
          <a:p>
            <a:r>
              <a:rPr lang="en-US" sz="2400" dirty="0"/>
              <a:t>Vital in track and trace. low sensitivity test, or poorly delivered in the field,  will liberate large numbers of false negative people  to spread the disease  </a:t>
            </a:r>
          </a:p>
          <a:p>
            <a:endParaRPr lang="en-US" dirty="0"/>
          </a:p>
        </p:txBody>
      </p:sp>
    </p:spTree>
    <p:extLst>
      <p:ext uri="{BB962C8B-B14F-4D97-AF65-F5344CB8AC3E}">
        <p14:creationId xmlns:p14="http://schemas.microsoft.com/office/powerpoint/2010/main" val="178797719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9860040" y="49972"/>
            <a:ext cx="2331960" cy="1127113"/>
          </a:xfrm>
          <a:prstGeom prst="rect">
            <a:avLst/>
          </a:prstGeom>
        </p:spPr>
      </p:pic>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288" y="185057"/>
            <a:ext cx="3041219" cy="992028"/>
          </a:xfrm>
          <a:prstGeom prst="rect">
            <a:avLst/>
          </a:prstGeom>
        </p:spPr>
      </p:pic>
      <p:sp>
        <p:nvSpPr>
          <p:cNvPr id="2" name="TextBox 1">
            <a:extLst>
              <a:ext uri="{FF2B5EF4-FFF2-40B4-BE49-F238E27FC236}">
                <a16:creationId xmlns:a16="http://schemas.microsoft.com/office/drawing/2014/main" xmlns="" id="{EDD49970-CA29-104E-BA7D-2DCD52F2E0FA}"/>
              </a:ext>
            </a:extLst>
          </p:cNvPr>
          <p:cNvSpPr txBox="1"/>
          <p:nvPr/>
        </p:nvSpPr>
        <p:spPr>
          <a:xfrm>
            <a:off x="3488788" y="2278966"/>
            <a:ext cx="5601193" cy="2841674"/>
          </a:xfrm>
          <a:prstGeom prst="rect">
            <a:avLst/>
          </a:prstGeom>
          <a:noFill/>
        </p:spPr>
        <p:txBody>
          <a:bodyPr wrap="square" rtlCol="0">
            <a:spAutoFit/>
          </a:bodyPr>
          <a:lstStyle/>
          <a:p>
            <a:endParaRPr lang="en-US" dirty="0"/>
          </a:p>
        </p:txBody>
      </p:sp>
      <p:sp>
        <p:nvSpPr>
          <p:cNvPr id="3" name="TextBox 2">
            <a:extLst>
              <a:ext uri="{FF2B5EF4-FFF2-40B4-BE49-F238E27FC236}">
                <a16:creationId xmlns:a16="http://schemas.microsoft.com/office/drawing/2014/main" xmlns="" id="{B216DEE6-594D-7043-AB1D-E8FDCBA2E9A4}"/>
              </a:ext>
            </a:extLst>
          </p:cNvPr>
          <p:cNvSpPr txBox="1"/>
          <p:nvPr/>
        </p:nvSpPr>
        <p:spPr>
          <a:xfrm>
            <a:off x="563083" y="1994739"/>
            <a:ext cx="11029071" cy="4678204"/>
          </a:xfrm>
          <a:prstGeom prst="rect">
            <a:avLst/>
          </a:prstGeom>
          <a:noFill/>
        </p:spPr>
        <p:txBody>
          <a:bodyPr wrap="square" rtlCol="0">
            <a:spAutoFit/>
          </a:bodyPr>
          <a:lstStyle/>
          <a:p>
            <a:r>
              <a:rPr lang="en-GB" sz="2800" dirty="0"/>
              <a:t>Testing has been recognised as a key component of national responses to  the COVID-19 pandemic,  since the  </a:t>
            </a:r>
            <a:r>
              <a:rPr lang="en-GB" sz="2800" u="sng" dirty="0">
                <a:hlinkClick r:id="rId4"/>
              </a:rPr>
              <a:t>World Health Organisation mantra of ‘test test,test’</a:t>
            </a:r>
            <a:r>
              <a:rPr lang="en-GB" sz="2800" dirty="0"/>
              <a:t>. However, much of the public debate about the meaning of test results has been superficial,  with political claims focussed </a:t>
            </a:r>
            <a:r>
              <a:rPr lang="en-GB" sz="2800" dirty="0" err="1"/>
              <a:t>soley</a:t>
            </a:r>
            <a:r>
              <a:rPr lang="en-GB" sz="2800" dirty="0"/>
              <a:t> on how many tests have been done.  </a:t>
            </a:r>
            <a:r>
              <a:rPr lang="en-GB" sz="2800" u="sng" dirty="0">
                <a:hlinkClick r:id="rId5"/>
              </a:rPr>
              <a:t>Germany,</a:t>
            </a:r>
            <a:r>
              <a:rPr lang="en-GB" sz="2800" dirty="0"/>
              <a:t> </a:t>
            </a:r>
            <a:r>
              <a:rPr lang="en-GB" sz="2800" u="sng" dirty="0">
                <a:hlinkClick r:id="rId6"/>
              </a:rPr>
              <a:t>Vietnam</a:t>
            </a:r>
            <a:r>
              <a:rPr lang="en-GB" sz="2800" dirty="0"/>
              <a:t>, and </a:t>
            </a:r>
            <a:r>
              <a:rPr lang="en-GB" sz="2800" u="sng" dirty="0">
                <a:hlinkClick r:id="rId7"/>
              </a:rPr>
              <a:t>Taiwan</a:t>
            </a:r>
            <a:r>
              <a:rPr lang="en-GB" sz="2800" dirty="0"/>
              <a:t> have been hailed for their decisive use of testing, but in </a:t>
            </a:r>
            <a:r>
              <a:rPr lang="en-GB" sz="2800" u="sng" dirty="0">
                <a:hlinkClick r:id="rId8"/>
              </a:rPr>
              <a:t>Wuhan,</a:t>
            </a:r>
            <a:r>
              <a:rPr lang="en-GB" sz="2800" dirty="0"/>
              <a:t> the epicentre of the first major epidemic, only 11000 tests were done.  Lockdown, and central quarantining  were the strongest  elements of their  response.  </a:t>
            </a:r>
            <a:r>
              <a:rPr lang="en-GB" sz="2800" u="sng" dirty="0">
                <a:hlinkClick r:id="rId9"/>
              </a:rPr>
              <a:t>For Italy,  lockdown was central</a:t>
            </a:r>
            <a:r>
              <a:rPr lang="en-GB" sz="2800" dirty="0"/>
              <a:t> to the  country wide response, and  appears to have protected low prevalence areas.   </a:t>
            </a:r>
          </a:p>
          <a:p>
            <a:endParaRPr lang="en-US" dirty="0"/>
          </a:p>
        </p:txBody>
      </p:sp>
    </p:spTree>
    <p:extLst>
      <p:ext uri="{BB962C8B-B14F-4D97-AF65-F5344CB8AC3E}">
        <p14:creationId xmlns:p14="http://schemas.microsoft.com/office/powerpoint/2010/main" val="247084255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pic>
        <p:nvPicPr>
          <p:cNvPr id="3" name="Picture 2">
            <a:extLst>
              <a:ext uri="{FF2B5EF4-FFF2-40B4-BE49-F238E27FC236}">
                <a16:creationId xmlns:a16="http://schemas.microsoft.com/office/drawing/2014/main" xmlns="" id="{63C3C643-8A8D-C547-84C4-CCE33E6E9109}"/>
              </a:ext>
            </a:extLst>
          </p:cNvPr>
          <p:cNvPicPr>
            <a:picLocks noChangeAspect="1"/>
          </p:cNvPicPr>
          <p:nvPr/>
        </p:nvPicPr>
        <p:blipFill>
          <a:blip r:embed="rId4"/>
          <a:stretch>
            <a:fillRect/>
          </a:stretch>
        </p:blipFill>
        <p:spPr>
          <a:xfrm>
            <a:off x="2026264" y="918472"/>
            <a:ext cx="8682220" cy="5917618"/>
          </a:xfrm>
          <a:prstGeom prst="rect">
            <a:avLst/>
          </a:prstGeom>
        </p:spPr>
      </p:pic>
    </p:spTree>
    <p:extLst>
      <p:ext uri="{BB962C8B-B14F-4D97-AF65-F5344CB8AC3E}">
        <p14:creationId xmlns:p14="http://schemas.microsoft.com/office/powerpoint/2010/main" val="631114707"/>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pic>
        <p:nvPicPr>
          <p:cNvPr id="3" name="Picture 2">
            <a:extLst>
              <a:ext uri="{FF2B5EF4-FFF2-40B4-BE49-F238E27FC236}">
                <a16:creationId xmlns:a16="http://schemas.microsoft.com/office/drawing/2014/main" xmlns="" id="{092ADE59-1F56-1D43-9794-351E93574799}"/>
              </a:ext>
            </a:extLst>
          </p:cNvPr>
          <p:cNvPicPr>
            <a:picLocks noChangeAspect="1"/>
          </p:cNvPicPr>
          <p:nvPr/>
        </p:nvPicPr>
        <p:blipFill>
          <a:blip r:embed="rId4"/>
          <a:stretch>
            <a:fillRect/>
          </a:stretch>
        </p:blipFill>
        <p:spPr>
          <a:xfrm>
            <a:off x="2393831" y="21910"/>
            <a:ext cx="7868223" cy="6836090"/>
          </a:xfrm>
          <a:prstGeom prst="rect">
            <a:avLst/>
          </a:prstGeom>
        </p:spPr>
      </p:pic>
    </p:spTree>
    <p:extLst>
      <p:ext uri="{BB962C8B-B14F-4D97-AF65-F5344CB8AC3E}">
        <p14:creationId xmlns:p14="http://schemas.microsoft.com/office/powerpoint/2010/main" val="194303415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sp>
        <p:nvSpPr>
          <p:cNvPr id="2" name="TextBox 1">
            <a:extLst>
              <a:ext uri="{FF2B5EF4-FFF2-40B4-BE49-F238E27FC236}">
                <a16:creationId xmlns:a16="http://schemas.microsoft.com/office/drawing/2014/main" xmlns="" id="{90F1ECCF-3641-8242-A77B-4D35AAC1C09C}"/>
              </a:ext>
            </a:extLst>
          </p:cNvPr>
          <p:cNvSpPr txBox="1"/>
          <p:nvPr/>
        </p:nvSpPr>
        <p:spPr>
          <a:xfrm>
            <a:off x="1266092" y="1688123"/>
            <a:ext cx="6529673" cy="369332"/>
          </a:xfrm>
          <a:prstGeom prst="rect">
            <a:avLst/>
          </a:prstGeom>
          <a:noFill/>
        </p:spPr>
        <p:txBody>
          <a:bodyPr wrap="none" rtlCol="0">
            <a:spAutoFit/>
          </a:bodyPr>
          <a:lstStyle/>
          <a:p>
            <a:r>
              <a:rPr lang="en-US" dirty="0"/>
              <a:t>https://</a:t>
            </a:r>
            <a:r>
              <a:rPr lang="en-US" dirty="0" err="1"/>
              <a:t>www.aspher.org</a:t>
            </a:r>
            <a:r>
              <a:rPr lang="en-US" dirty="0"/>
              <a:t>/recovery-from-the-covid19-pandemic.html</a:t>
            </a:r>
          </a:p>
        </p:txBody>
      </p:sp>
      <p:pic>
        <p:nvPicPr>
          <p:cNvPr id="7" name="Picture 6" descr="A screenshot of a social media post&#10;&#10;Description automatically generated">
            <a:extLst>
              <a:ext uri="{FF2B5EF4-FFF2-40B4-BE49-F238E27FC236}">
                <a16:creationId xmlns:a16="http://schemas.microsoft.com/office/drawing/2014/main" xmlns="" id="{169994FB-D0C0-5141-9EEF-971057460392}"/>
              </a:ext>
            </a:extLst>
          </p:cNvPr>
          <p:cNvPicPr>
            <a:picLocks noChangeAspect="1"/>
          </p:cNvPicPr>
          <p:nvPr/>
        </p:nvPicPr>
        <p:blipFill>
          <a:blip r:embed="rId4"/>
          <a:stretch>
            <a:fillRect/>
          </a:stretch>
        </p:blipFill>
        <p:spPr>
          <a:xfrm>
            <a:off x="1006524" y="952500"/>
            <a:ext cx="10375900" cy="5905500"/>
          </a:xfrm>
          <a:prstGeom prst="rect">
            <a:avLst/>
          </a:prstGeom>
        </p:spPr>
      </p:pic>
    </p:spTree>
    <p:extLst>
      <p:ext uri="{BB962C8B-B14F-4D97-AF65-F5344CB8AC3E}">
        <p14:creationId xmlns:p14="http://schemas.microsoft.com/office/powerpoint/2010/main" val="218316508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pic>
        <p:nvPicPr>
          <p:cNvPr id="7" name="Picture 6">
            <a:extLst>
              <a:ext uri="{FF2B5EF4-FFF2-40B4-BE49-F238E27FC236}">
                <a16:creationId xmlns:a16="http://schemas.microsoft.com/office/drawing/2014/main" xmlns="" id="{A9708EE5-6AA2-BB48-905B-5E50FDE82F0F}"/>
              </a:ext>
            </a:extLst>
          </p:cNvPr>
          <p:cNvPicPr>
            <a:picLocks noChangeAspect="1"/>
          </p:cNvPicPr>
          <p:nvPr/>
        </p:nvPicPr>
        <p:blipFill>
          <a:blip r:embed="rId4"/>
          <a:stretch>
            <a:fillRect/>
          </a:stretch>
        </p:blipFill>
        <p:spPr>
          <a:xfrm>
            <a:off x="2504049" y="-88223"/>
            <a:ext cx="7202659" cy="7052812"/>
          </a:xfrm>
          <a:prstGeom prst="rect">
            <a:avLst/>
          </a:prstGeom>
        </p:spPr>
      </p:pic>
      <p:sp>
        <p:nvSpPr>
          <p:cNvPr id="8" name="TextBox 7">
            <a:extLst>
              <a:ext uri="{FF2B5EF4-FFF2-40B4-BE49-F238E27FC236}">
                <a16:creationId xmlns:a16="http://schemas.microsoft.com/office/drawing/2014/main" xmlns="" id="{67822D4F-0A9D-CF4D-BA90-E3EDF5C98D0C}"/>
              </a:ext>
            </a:extLst>
          </p:cNvPr>
          <p:cNvSpPr txBox="1"/>
          <p:nvPr/>
        </p:nvSpPr>
        <p:spPr>
          <a:xfrm>
            <a:off x="239151" y="2518117"/>
            <a:ext cx="2063262" cy="923330"/>
          </a:xfrm>
          <a:prstGeom prst="rect">
            <a:avLst/>
          </a:prstGeom>
          <a:noFill/>
        </p:spPr>
        <p:txBody>
          <a:bodyPr wrap="square" rtlCol="0">
            <a:spAutoFit/>
          </a:bodyPr>
          <a:lstStyle/>
          <a:p>
            <a:r>
              <a:rPr lang="en-US" dirty="0"/>
              <a:t>https://www.covid19healthsystem.org/</a:t>
            </a:r>
            <a:r>
              <a:rPr lang="en-US" dirty="0" err="1"/>
              <a:t>mainpage.aspx</a:t>
            </a:r>
            <a:endParaRPr lang="en-US" dirty="0"/>
          </a:p>
        </p:txBody>
      </p:sp>
    </p:spTree>
    <p:extLst>
      <p:ext uri="{BB962C8B-B14F-4D97-AF65-F5344CB8AC3E}">
        <p14:creationId xmlns:p14="http://schemas.microsoft.com/office/powerpoint/2010/main" val="359879935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674587" y="-42927"/>
            <a:ext cx="1517413" cy="733416"/>
          </a:xfrm>
          <a:prstGeom prst="rect">
            <a:avLst/>
          </a:prstGeom>
        </p:spPr>
      </p:pic>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289" y="185057"/>
            <a:ext cx="2136814" cy="697017"/>
          </a:xfrm>
          <a:prstGeom prst="rect">
            <a:avLst/>
          </a:prstGeom>
        </p:spPr>
      </p:pic>
      <p:pic>
        <p:nvPicPr>
          <p:cNvPr id="3" name="Picture 2">
            <a:extLst>
              <a:ext uri="{FF2B5EF4-FFF2-40B4-BE49-F238E27FC236}">
                <a16:creationId xmlns:a16="http://schemas.microsoft.com/office/drawing/2014/main" xmlns="" id="{8DD2F56E-F41F-1445-A99C-1BB631593622}"/>
              </a:ext>
            </a:extLst>
          </p:cNvPr>
          <p:cNvPicPr>
            <a:picLocks noChangeAspect="1"/>
          </p:cNvPicPr>
          <p:nvPr/>
        </p:nvPicPr>
        <p:blipFill>
          <a:blip r:embed="rId4"/>
          <a:stretch>
            <a:fillRect/>
          </a:stretch>
        </p:blipFill>
        <p:spPr>
          <a:xfrm>
            <a:off x="2548115" y="393895"/>
            <a:ext cx="7556214" cy="6464105"/>
          </a:xfrm>
          <a:prstGeom prst="rect">
            <a:avLst/>
          </a:prstGeom>
        </p:spPr>
      </p:pic>
    </p:spTree>
    <p:extLst>
      <p:ext uri="{BB962C8B-B14F-4D97-AF65-F5344CB8AC3E}">
        <p14:creationId xmlns:p14="http://schemas.microsoft.com/office/powerpoint/2010/main" val="1952755410"/>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sp>
        <p:nvSpPr>
          <p:cNvPr id="2" name="Rectangle 1">
            <a:extLst>
              <a:ext uri="{FF2B5EF4-FFF2-40B4-BE49-F238E27FC236}">
                <a16:creationId xmlns:a16="http://schemas.microsoft.com/office/drawing/2014/main" xmlns="" id="{F4DC8ED6-BC3F-8044-A429-F09915A95F71}"/>
              </a:ext>
            </a:extLst>
          </p:cNvPr>
          <p:cNvSpPr/>
          <p:nvPr/>
        </p:nvSpPr>
        <p:spPr>
          <a:xfrm>
            <a:off x="703385" y="1131288"/>
            <a:ext cx="10241280" cy="5632311"/>
          </a:xfrm>
          <a:prstGeom prst="rect">
            <a:avLst/>
          </a:prstGeom>
        </p:spPr>
        <p:txBody>
          <a:bodyPr wrap="square">
            <a:spAutoFit/>
          </a:bodyPr>
          <a:lstStyle/>
          <a:p>
            <a:r>
              <a:rPr lang="en-GB" sz="2400" b="1" i="0" u="none" strike="noStrike" dirty="0">
                <a:solidFill>
                  <a:srgbClr val="333333"/>
                </a:solidFill>
                <a:effectLst/>
                <a:latin typeface="OpenSans"/>
              </a:rPr>
              <a:t>WHO Europe guidance includes 6 criteria for moving to ease lockdown restrictions. Countries must ensure:</a:t>
            </a:r>
          </a:p>
          <a:p>
            <a:pPr>
              <a:buFont typeface="+mj-lt"/>
              <a:buAutoNum type="arabicPeriod"/>
            </a:pPr>
            <a:r>
              <a:rPr lang="en-GB" sz="2400" b="1" i="0" u="none" strike="noStrike" dirty="0">
                <a:solidFill>
                  <a:srgbClr val="333333"/>
                </a:solidFill>
                <a:effectLst/>
                <a:latin typeface="OpenSans"/>
              </a:rPr>
              <a:t>Evidence shows that COVID-19 transmission is controlled.</a:t>
            </a:r>
          </a:p>
          <a:p>
            <a:pPr>
              <a:buFont typeface="+mj-lt"/>
              <a:buAutoNum type="arabicPeriod"/>
            </a:pPr>
            <a:r>
              <a:rPr lang="en-GB" sz="2400" b="1" i="0" u="none" strike="noStrike" dirty="0">
                <a:solidFill>
                  <a:srgbClr val="333333"/>
                </a:solidFill>
                <a:effectLst/>
                <a:latin typeface="OpenSans"/>
              </a:rPr>
              <a:t>Sufficient public health and health system capacities are in place to identify, isolate, test and treat all cases, and to trace and quarantine contacts.</a:t>
            </a:r>
          </a:p>
          <a:p>
            <a:pPr>
              <a:buFont typeface="+mj-lt"/>
              <a:buAutoNum type="arabicPeriod"/>
            </a:pPr>
            <a:r>
              <a:rPr lang="en-GB" sz="2400" b="1" i="0" u="none" strike="noStrike" dirty="0">
                <a:solidFill>
                  <a:srgbClr val="333333"/>
                </a:solidFill>
                <a:effectLst/>
                <a:latin typeface="OpenSans"/>
              </a:rPr>
              <a:t>Outbreak risks are minimized in high-vulnerability settings, such as long-term care facilities (i.e. nursing homes, rehabilitative and mental health centres) and congregate settings.</a:t>
            </a:r>
          </a:p>
          <a:p>
            <a:pPr>
              <a:buFont typeface="+mj-lt"/>
              <a:buAutoNum type="arabicPeriod"/>
            </a:pPr>
            <a:r>
              <a:rPr lang="en-GB" sz="2400" b="1" i="0" u="none" strike="noStrike" dirty="0">
                <a:solidFill>
                  <a:srgbClr val="333333"/>
                </a:solidFill>
                <a:effectLst/>
                <a:latin typeface="OpenSans"/>
              </a:rPr>
              <a:t>Preventive measures are established in workplaces, with physical distancing, handwashing facilities and respiratory etiquette in place, and potentially thermal monitoring.</a:t>
            </a:r>
          </a:p>
          <a:p>
            <a:pPr>
              <a:buFont typeface="+mj-lt"/>
              <a:buAutoNum type="arabicPeriod"/>
            </a:pPr>
            <a:r>
              <a:rPr lang="en-GB" sz="2400" b="1" i="0" u="none" strike="noStrike" dirty="0">
                <a:solidFill>
                  <a:srgbClr val="333333"/>
                </a:solidFill>
                <a:effectLst/>
                <a:latin typeface="OpenSans"/>
              </a:rPr>
              <a:t>Manage the risk of exporting and importing cases from communities with high-risks of transmission.</a:t>
            </a:r>
          </a:p>
          <a:p>
            <a:pPr>
              <a:buFont typeface="+mj-lt"/>
              <a:buAutoNum type="arabicPeriod"/>
            </a:pPr>
            <a:r>
              <a:rPr lang="en-GB" sz="2400" b="1" i="0" u="none" strike="noStrike" dirty="0">
                <a:solidFill>
                  <a:srgbClr val="333333"/>
                </a:solidFill>
                <a:effectLst/>
                <a:latin typeface="OpenSans"/>
              </a:rPr>
              <a:t>Communities have a voice, are informed, engaged and participatory in the transition.</a:t>
            </a:r>
          </a:p>
        </p:txBody>
      </p:sp>
    </p:spTree>
    <p:extLst>
      <p:ext uri="{BB962C8B-B14F-4D97-AF65-F5344CB8AC3E}">
        <p14:creationId xmlns:p14="http://schemas.microsoft.com/office/powerpoint/2010/main" val="379444084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sp>
        <p:nvSpPr>
          <p:cNvPr id="2" name="Rectangle 1">
            <a:extLst>
              <a:ext uri="{FF2B5EF4-FFF2-40B4-BE49-F238E27FC236}">
                <a16:creationId xmlns:a16="http://schemas.microsoft.com/office/drawing/2014/main" xmlns="" id="{B19FCA3B-B046-804C-A9EA-6CDC9AA83BE0}"/>
              </a:ext>
            </a:extLst>
          </p:cNvPr>
          <p:cNvSpPr/>
          <p:nvPr/>
        </p:nvSpPr>
        <p:spPr>
          <a:xfrm>
            <a:off x="942535" y="1739262"/>
            <a:ext cx="9622301" cy="4524315"/>
          </a:xfrm>
          <a:prstGeom prst="rect">
            <a:avLst/>
          </a:prstGeom>
        </p:spPr>
        <p:txBody>
          <a:bodyPr wrap="square">
            <a:spAutoFit/>
          </a:bodyPr>
          <a:lstStyle/>
          <a:p>
            <a:r>
              <a:rPr lang="en-GB" sz="2400" b="1" i="0" u="none" strike="noStrike" dirty="0">
                <a:solidFill>
                  <a:srgbClr val="333333"/>
                </a:solidFill>
                <a:effectLst/>
                <a:latin typeface="OpenSans"/>
              </a:rPr>
              <a:t>For the USA, John Hopkins University </a:t>
            </a:r>
            <a:r>
              <a:rPr lang="en-GB" sz="2400" b="1" i="0" u="none" strike="noStrike" dirty="0">
                <a:solidFill>
                  <a:srgbClr val="1A73C4"/>
                </a:solidFill>
                <a:effectLst/>
                <a:latin typeface="OpenSans"/>
                <a:hlinkClick r:id="rId4"/>
              </a:rPr>
              <a:t>American Enterprise Institute</a:t>
            </a:r>
            <a:r>
              <a:rPr lang="en-GB" sz="2400" b="1" i="0" u="none" strike="noStrike" dirty="0">
                <a:solidFill>
                  <a:srgbClr val="333333"/>
                </a:solidFill>
                <a:effectLst/>
                <a:latin typeface="OpenSans"/>
              </a:rPr>
              <a:t> has set four criteria for coming out of lockdown:</a:t>
            </a:r>
            <a:endParaRPr lang="en-GB" sz="2400" b="0" i="0" u="none" strike="noStrike" dirty="0">
              <a:solidFill>
                <a:srgbClr val="333333"/>
              </a:solidFill>
              <a:effectLst/>
              <a:latin typeface="OpenSans"/>
            </a:endParaRPr>
          </a:p>
          <a:p>
            <a:pPr>
              <a:buFont typeface="+mj-lt"/>
              <a:buAutoNum type="arabicPeriod"/>
            </a:pPr>
            <a:r>
              <a:rPr lang="en-GB" sz="2400" b="0" i="0" u="none" strike="noStrike" dirty="0">
                <a:solidFill>
                  <a:srgbClr val="333333"/>
                </a:solidFill>
                <a:effectLst/>
                <a:latin typeface="OpenSans"/>
              </a:rPr>
              <a:t>The number of new cases has declined for at least 14 days.</a:t>
            </a:r>
          </a:p>
          <a:p>
            <a:pPr>
              <a:buFont typeface="+mj-lt"/>
              <a:buAutoNum type="arabicPeriod"/>
            </a:pPr>
            <a:r>
              <a:rPr lang="en-GB" sz="2400" b="0" i="0" u="none" strike="noStrike" dirty="0">
                <a:solidFill>
                  <a:srgbClr val="333333"/>
                </a:solidFill>
                <a:effectLst/>
                <a:latin typeface="OpenSans"/>
              </a:rPr>
              <a:t>Rapid diagnostic testing capacity is sufficient to test, at minimum, all people with COVID-19 symptoms, as well as close contacts and those in essential roles.</a:t>
            </a:r>
          </a:p>
          <a:p>
            <a:pPr>
              <a:buFont typeface="+mj-lt"/>
              <a:buAutoNum type="arabicPeriod"/>
            </a:pPr>
            <a:r>
              <a:rPr lang="en-GB" sz="2400" b="0" i="0" u="none" strike="noStrike" dirty="0">
                <a:solidFill>
                  <a:srgbClr val="333333"/>
                </a:solidFill>
                <a:effectLst/>
                <a:latin typeface="OpenSans"/>
              </a:rPr>
              <a:t>The healthcare system is able to safely care for all patients, including having appropriate personal protective equipment for healthcare workers.</a:t>
            </a:r>
          </a:p>
          <a:p>
            <a:pPr>
              <a:buFont typeface="+mj-lt"/>
              <a:buAutoNum type="arabicPeriod"/>
            </a:pPr>
            <a:r>
              <a:rPr lang="en-GB" sz="2400" b="0" i="0" u="none" strike="noStrike" dirty="0">
                <a:solidFill>
                  <a:srgbClr val="333333"/>
                </a:solidFill>
                <a:effectLst/>
                <a:latin typeface="OpenSans"/>
              </a:rPr>
              <a:t>There is sufficient public health capacity to conduct contact tracing for all new cases and their close contacts, as described in the National Plan to Enable Comprehensive COVID-19 Case Finding and Contact Tracing in the US.</a:t>
            </a:r>
          </a:p>
        </p:txBody>
      </p:sp>
    </p:spTree>
    <p:extLst>
      <p:ext uri="{BB962C8B-B14F-4D97-AF65-F5344CB8AC3E}">
        <p14:creationId xmlns:p14="http://schemas.microsoft.com/office/powerpoint/2010/main" val="329675067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pic>
        <p:nvPicPr>
          <p:cNvPr id="3" name="Picture 2">
            <a:extLst>
              <a:ext uri="{FF2B5EF4-FFF2-40B4-BE49-F238E27FC236}">
                <a16:creationId xmlns:a16="http://schemas.microsoft.com/office/drawing/2014/main" xmlns="" id="{EAA98603-779C-7044-8E95-BC68AB544BF6}"/>
              </a:ext>
            </a:extLst>
          </p:cNvPr>
          <p:cNvPicPr>
            <a:picLocks noChangeAspect="1"/>
          </p:cNvPicPr>
          <p:nvPr/>
        </p:nvPicPr>
        <p:blipFill>
          <a:blip r:embed="rId4"/>
          <a:stretch>
            <a:fillRect/>
          </a:stretch>
        </p:blipFill>
        <p:spPr>
          <a:xfrm>
            <a:off x="0" y="-14334"/>
            <a:ext cx="12192000" cy="6830697"/>
          </a:xfrm>
          <a:prstGeom prst="rect">
            <a:avLst/>
          </a:prstGeom>
        </p:spPr>
      </p:pic>
      <p:sp>
        <p:nvSpPr>
          <p:cNvPr id="2" name="Rectangle 1">
            <a:extLst>
              <a:ext uri="{FF2B5EF4-FFF2-40B4-BE49-F238E27FC236}">
                <a16:creationId xmlns:a16="http://schemas.microsoft.com/office/drawing/2014/main" xmlns="" id="{5F17C45B-610E-294A-A535-045113E39106}"/>
              </a:ext>
            </a:extLst>
          </p:cNvPr>
          <p:cNvSpPr/>
          <p:nvPr/>
        </p:nvSpPr>
        <p:spPr>
          <a:xfrm>
            <a:off x="3982825" y="2967335"/>
            <a:ext cx="4226350" cy="923330"/>
          </a:xfrm>
          <a:prstGeom prst="rect">
            <a:avLst/>
          </a:prstGeom>
          <a:noFill/>
        </p:spPr>
        <p:txBody>
          <a:bodyPr wrap="none" lIns="91440" tIns="45720" rIns="91440" bIns="45720">
            <a:spAutoFit/>
          </a:bodyPr>
          <a:lstStyle/>
          <a:p>
            <a:pPr algn="ctr"/>
            <a:r>
              <a:rPr lang="en-GB"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Your text here</a:t>
            </a:r>
          </a:p>
        </p:txBody>
      </p:sp>
      <p:sp>
        <p:nvSpPr>
          <p:cNvPr id="7" name="TextBox 6">
            <a:extLst>
              <a:ext uri="{FF2B5EF4-FFF2-40B4-BE49-F238E27FC236}">
                <a16:creationId xmlns:a16="http://schemas.microsoft.com/office/drawing/2014/main" xmlns="" id="{C4F119FB-E953-1248-9980-C23139EE3C48}"/>
              </a:ext>
            </a:extLst>
          </p:cNvPr>
          <p:cNvSpPr txBox="1"/>
          <p:nvPr/>
        </p:nvSpPr>
        <p:spPr>
          <a:xfrm>
            <a:off x="74180" y="1128807"/>
            <a:ext cx="7817290" cy="400110"/>
          </a:xfrm>
          <a:prstGeom prst="rect">
            <a:avLst/>
          </a:prstGeom>
          <a:noFill/>
        </p:spPr>
        <p:txBody>
          <a:bodyPr wrap="square" rtlCol="0">
            <a:spAutoFit/>
          </a:bodyPr>
          <a:lstStyle/>
          <a:p>
            <a:r>
              <a:rPr lang="en-US" sz="2000" b="1" dirty="0">
                <a:highlight>
                  <a:srgbClr val="FFFF00"/>
                </a:highlight>
              </a:rPr>
              <a:t>Governor  Cuomo, New York  State lockdown  dashboard, May 2020 </a:t>
            </a:r>
          </a:p>
        </p:txBody>
      </p:sp>
    </p:spTree>
    <p:extLst>
      <p:ext uri="{BB962C8B-B14F-4D97-AF65-F5344CB8AC3E}">
        <p14:creationId xmlns:p14="http://schemas.microsoft.com/office/powerpoint/2010/main" val="67636155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pic>
        <p:nvPicPr>
          <p:cNvPr id="7" name="Picture 6">
            <a:extLst>
              <a:ext uri="{FF2B5EF4-FFF2-40B4-BE49-F238E27FC236}">
                <a16:creationId xmlns:a16="http://schemas.microsoft.com/office/drawing/2014/main" xmlns="" id="{3789D708-55A0-E546-B666-B82BC5E79749}"/>
              </a:ext>
            </a:extLst>
          </p:cNvPr>
          <p:cNvPicPr>
            <a:picLocks noChangeAspect="1"/>
          </p:cNvPicPr>
          <p:nvPr/>
        </p:nvPicPr>
        <p:blipFill>
          <a:blip r:embed="rId4"/>
          <a:stretch>
            <a:fillRect/>
          </a:stretch>
        </p:blipFill>
        <p:spPr>
          <a:xfrm>
            <a:off x="-18381" y="-14334"/>
            <a:ext cx="12192000" cy="7055099"/>
          </a:xfrm>
          <a:prstGeom prst="rect">
            <a:avLst/>
          </a:prstGeom>
        </p:spPr>
      </p:pic>
      <p:sp>
        <p:nvSpPr>
          <p:cNvPr id="8" name="TextBox 7">
            <a:extLst>
              <a:ext uri="{FF2B5EF4-FFF2-40B4-BE49-F238E27FC236}">
                <a16:creationId xmlns:a16="http://schemas.microsoft.com/office/drawing/2014/main" xmlns="" id="{22DC4DFF-383D-C64A-B379-948E2C951E07}"/>
              </a:ext>
            </a:extLst>
          </p:cNvPr>
          <p:cNvSpPr txBox="1"/>
          <p:nvPr/>
        </p:nvSpPr>
        <p:spPr>
          <a:xfrm>
            <a:off x="4445391" y="140681"/>
            <a:ext cx="7033846" cy="369332"/>
          </a:xfrm>
          <a:prstGeom prst="rect">
            <a:avLst/>
          </a:prstGeom>
          <a:noFill/>
        </p:spPr>
        <p:txBody>
          <a:bodyPr wrap="square" rtlCol="0">
            <a:spAutoFit/>
          </a:bodyPr>
          <a:lstStyle/>
          <a:p>
            <a:r>
              <a:rPr lang="en-US" b="1" dirty="0"/>
              <a:t>https://</a:t>
            </a:r>
            <a:r>
              <a:rPr lang="en-US" b="1" dirty="0" err="1"/>
              <a:t>www.aspher.org</a:t>
            </a:r>
            <a:r>
              <a:rPr lang="en-US" b="1" dirty="0"/>
              <a:t>/recovery-from-the-covid19-pandemic.html</a:t>
            </a:r>
          </a:p>
        </p:txBody>
      </p:sp>
    </p:spTree>
    <p:extLst>
      <p:ext uri="{BB962C8B-B14F-4D97-AF65-F5344CB8AC3E}">
        <p14:creationId xmlns:p14="http://schemas.microsoft.com/office/powerpoint/2010/main" val="1631820714"/>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sp>
        <p:nvSpPr>
          <p:cNvPr id="2" name="TextBox 1">
            <a:extLst>
              <a:ext uri="{FF2B5EF4-FFF2-40B4-BE49-F238E27FC236}">
                <a16:creationId xmlns:a16="http://schemas.microsoft.com/office/drawing/2014/main" xmlns="" id="{90F1ECCF-3641-8242-A77B-4D35AAC1C09C}"/>
              </a:ext>
            </a:extLst>
          </p:cNvPr>
          <p:cNvSpPr txBox="1"/>
          <p:nvPr/>
        </p:nvSpPr>
        <p:spPr>
          <a:xfrm>
            <a:off x="2831163" y="82737"/>
            <a:ext cx="6529673" cy="369332"/>
          </a:xfrm>
          <a:prstGeom prst="rect">
            <a:avLst/>
          </a:prstGeom>
          <a:noFill/>
        </p:spPr>
        <p:txBody>
          <a:bodyPr wrap="none" rtlCol="0">
            <a:spAutoFit/>
          </a:bodyPr>
          <a:lstStyle/>
          <a:p>
            <a:r>
              <a:rPr lang="en-US" dirty="0"/>
              <a:t>https://</a:t>
            </a:r>
            <a:r>
              <a:rPr lang="en-US" dirty="0" err="1"/>
              <a:t>www.aspher.org</a:t>
            </a:r>
            <a:r>
              <a:rPr lang="en-US" dirty="0"/>
              <a:t>/recovery-from-the-covid19-pandemic.html</a:t>
            </a:r>
          </a:p>
        </p:txBody>
      </p:sp>
      <p:pic>
        <p:nvPicPr>
          <p:cNvPr id="7" name="Picture 6">
            <a:extLst>
              <a:ext uri="{FF2B5EF4-FFF2-40B4-BE49-F238E27FC236}">
                <a16:creationId xmlns:a16="http://schemas.microsoft.com/office/drawing/2014/main" xmlns="" id="{B18BAF04-52C5-4D4B-B36C-F8C52039F5B3}"/>
              </a:ext>
            </a:extLst>
          </p:cNvPr>
          <p:cNvPicPr>
            <a:picLocks noChangeAspect="1"/>
          </p:cNvPicPr>
          <p:nvPr/>
        </p:nvPicPr>
        <p:blipFill>
          <a:blip r:embed="rId4"/>
          <a:stretch>
            <a:fillRect/>
          </a:stretch>
        </p:blipFill>
        <p:spPr>
          <a:xfrm>
            <a:off x="0" y="-14334"/>
            <a:ext cx="12056012" cy="7792525"/>
          </a:xfrm>
          <a:prstGeom prst="rect">
            <a:avLst/>
          </a:prstGeom>
        </p:spPr>
      </p:pic>
      <p:sp>
        <p:nvSpPr>
          <p:cNvPr id="8" name="TextBox 7">
            <a:extLst>
              <a:ext uri="{FF2B5EF4-FFF2-40B4-BE49-F238E27FC236}">
                <a16:creationId xmlns:a16="http://schemas.microsoft.com/office/drawing/2014/main" xmlns="" id="{CFBD8A53-E22D-E041-B7EA-5180792ADDCF}"/>
              </a:ext>
            </a:extLst>
          </p:cNvPr>
          <p:cNvSpPr txBox="1"/>
          <p:nvPr/>
        </p:nvSpPr>
        <p:spPr>
          <a:xfrm>
            <a:off x="2704554" y="212761"/>
            <a:ext cx="8255520" cy="369332"/>
          </a:xfrm>
          <a:prstGeom prst="rect">
            <a:avLst/>
          </a:prstGeom>
          <a:noFill/>
        </p:spPr>
        <p:txBody>
          <a:bodyPr wrap="square" rtlCol="0">
            <a:spAutoFit/>
          </a:bodyPr>
          <a:lstStyle/>
          <a:p>
            <a:r>
              <a:rPr lang="en-US" b="1" dirty="0"/>
              <a:t>https://</a:t>
            </a:r>
            <a:r>
              <a:rPr lang="en-US" b="1" dirty="0" err="1"/>
              <a:t>www.aspher.org</a:t>
            </a:r>
            <a:r>
              <a:rPr lang="en-US" b="1" dirty="0"/>
              <a:t>/recovery-from-the-covid19-pandemic.html</a:t>
            </a:r>
          </a:p>
        </p:txBody>
      </p:sp>
    </p:spTree>
    <p:extLst>
      <p:ext uri="{BB962C8B-B14F-4D97-AF65-F5344CB8AC3E}">
        <p14:creationId xmlns:p14="http://schemas.microsoft.com/office/powerpoint/2010/main" val="845853514"/>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pic>
        <p:nvPicPr>
          <p:cNvPr id="7" name="Picture 6">
            <a:extLst>
              <a:ext uri="{FF2B5EF4-FFF2-40B4-BE49-F238E27FC236}">
                <a16:creationId xmlns:a16="http://schemas.microsoft.com/office/drawing/2014/main" xmlns="" id="{B0392C9F-2822-694C-9209-095BEA8FBC3E}"/>
              </a:ext>
            </a:extLst>
          </p:cNvPr>
          <p:cNvPicPr>
            <a:picLocks noChangeAspect="1"/>
          </p:cNvPicPr>
          <p:nvPr/>
        </p:nvPicPr>
        <p:blipFill>
          <a:blip r:embed="rId4"/>
          <a:stretch>
            <a:fillRect/>
          </a:stretch>
        </p:blipFill>
        <p:spPr>
          <a:xfrm>
            <a:off x="0" y="-29181"/>
            <a:ext cx="10262054" cy="7206289"/>
          </a:xfrm>
          <a:prstGeom prst="rect">
            <a:avLst/>
          </a:prstGeom>
        </p:spPr>
      </p:pic>
    </p:spTree>
    <p:extLst>
      <p:ext uri="{BB962C8B-B14F-4D97-AF65-F5344CB8AC3E}">
        <p14:creationId xmlns:p14="http://schemas.microsoft.com/office/powerpoint/2010/main" val="386572979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sp>
        <p:nvSpPr>
          <p:cNvPr id="2" name="Rectangle 1">
            <a:extLst>
              <a:ext uri="{FF2B5EF4-FFF2-40B4-BE49-F238E27FC236}">
                <a16:creationId xmlns:a16="http://schemas.microsoft.com/office/drawing/2014/main" xmlns="" id="{D2F59BB4-E021-BC47-BBB1-BD58A4A64FA3}"/>
              </a:ext>
            </a:extLst>
          </p:cNvPr>
          <p:cNvSpPr/>
          <p:nvPr/>
        </p:nvSpPr>
        <p:spPr>
          <a:xfrm>
            <a:off x="337624" y="922529"/>
            <a:ext cx="11223674" cy="5935471"/>
          </a:xfrm>
          <a:prstGeom prst="rect">
            <a:avLst/>
          </a:prstGeom>
        </p:spPr>
        <p:txBody>
          <a:bodyPr wrap="square">
            <a:spAutoFit/>
          </a:bodyPr>
          <a:lstStyle/>
          <a:p>
            <a:pPr>
              <a:lnSpc>
                <a:spcPct val="150000"/>
              </a:lnSpc>
              <a:spcAft>
                <a:spcPts val="800"/>
              </a:spcAft>
            </a:pPr>
            <a:r>
              <a:rPr lang="en-GB" sz="2400" b="1" dirty="0">
                <a:latin typeface="Arial" panose="020B0604020202020204" pitchFamily="34" charset="0"/>
                <a:ea typeface="Cambria" panose="02040503050406030204" pitchFamily="18" charset="0"/>
                <a:cs typeface="Arial" panose="020B0604020202020204" pitchFamily="34" charset="0"/>
              </a:rPr>
              <a:t>Our plan to rebuild </a:t>
            </a:r>
          </a:p>
          <a:p>
            <a:pPr>
              <a:lnSpc>
                <a:spcPct val="150000"/>
              </a:lnSpc>
              <a:spcAft>
                <a:spcPts val="800"/>
              </a:spcAft>
            </a:pPr>
            <a:r>
              <a:rPr lang="en-GB" sz="2400" dirty="0">
                <a:latin typeface="Arial" panose="020B0604020202020204" pitchFamily="34" charset="0"/>
                <a:ea typeface="Cambria" panose="02040503050406030204" pitchFamily="18" charset="0"/>
                <a:cs typeface="Arial" panose="020B0604020202020204" pitchFamily="34" charset="0"/>
              </a:rPr>
              <a:t>The UK government relaxing restrictions depends on five criteria : </a:t>
            </a:r>
          </a:p>
          <a:p>
            <a:pPr marL="342900" indent="-342900">
              <a:lnSpc>
                <a:spcPct val="150000"/>
              </a:lnSpc>
              <a:spcAft>
                <a:spcPts val="800"/>
              </a:spcAft>
              <a:buFont typeface="Arial" panose="020B0604020202020204" pitchFamily="34" charset="0"/>
              <a:buChar char="•"/>
            </a:pPr>
            <a:r>
              <a:rPr lang="en-GB" sz="2400" dirty="0">
                <a:latin typeface="Arial" panose="020B0604020202020204" pitchFamily="34" charset="0"/>
                <a:ea typeface="Cambria" panose="02040503050406030204" pitchFamily="18" charset="0"/>
                <a:cs typeface="Arial" panose="020B0604020202020204" pitchFamily="34" charset="0"/>
              </a:rPr>
              <a:t>protecting the NHS’s ability to cope; </a:t>
            </a:r>
          </a:p>
          <a:p>
            <a:pPr marL="342900" indent="-342900">
              <a:lnSpc>
                <a:spcPct val="150000"/>
              </a:lnSpc>
              <a:spcAft>
                <a:spcPts val="800"/>
              </a:spcAft>
              <a:buFont typeface="Arial" panose="020B0604020202020204" pitchFamily="34" charset="0"/>
              <a:buChar char="•"/>
            </a:pPr>
            <a:r>
              <a:rPr lang="en-GB" sz="2400" dirty="0">
                <a:latin typeface="Arial" panose="020B0604020202020204" pitchFamily="34" charset="0"/>
                <a:ea typeface="Cambria" panose="02040503050406030204" pitchFamily="18" charset="0"/>
                <a:cs typeface="Arial" panose="020B0604020202020204" pitchFamily="34" charset="0"/>
              </a:rPr>
              <a:t>a sustained and consistent fall in daily death rates; </a:t>
            </a:r>
          </a:p>
          <a:p>
            <a:pPr marL="342900" indent="-342900">
              <a:lnSpc>
                <a:spcPct val="150000"/>
              </a:lnSpc>
              <a:spcAft>
                <a:spcPts val="800"/>
              </a:spcAft>
              <a:buFont typeface="Arial" panose="020B0604020202020204" pitchFamily="34" charset="0"/>
              <a:buChar char="•"/>
            </a:pPr>
            <a:r>
              <a:rPr lang="en-GB" sz="2400" dirty="0">
                <a:latin typeface="Arial" panose="020B0604020202020204" pitchFamily="34" charset="0"/>
                <a:ea typeface="Cambria" panose="02040503050406030204" pitchFamily="18" charset="0"/>
                <a:cs typeface="Arial" panose="020B0604020202020204" pitchFamily="34" charset="0"/>
              </a:rPr>
              <a:t>the rate of infection decreasing to manageable levels; </a:t>
            </a:r>
          </a:p>
          <a:p>
            <a:pPr marL="342900" indent="-342900">
              <a:lnSpc>
                <a:spcPct val="150000"/>
              </a:lnSpc>
              <a:spcAft>
                <a:spcPts val="800"/>
              </a:spcAft>
              <a:buFont typeface="Arial" panose="020B0604020202020204" pitchFamily="34" charset="0"/>
              <a:buChar char="•"/>
            </a:pPr>
            <a:r>
              <a:rPr lang="en-GB" sz="2400" dirty="0">
                <a:latin typeface="Arial" panose="020B0604020202020204" pitchFamily="34" charset="0"/>
                <a:ea typeface="Cambria" panose="02040503050406030204" pitchFamily="18" charset="0"/>
                <a:cs typeface="Arial" panose="020B0604020202020204" pitchFamily="34" charset="0"/>
              </a:rPr>
              <a:t>confidence in our capacity to provide tests and personal protective equipment; </a:t>
            </a:r>
          </a:p>
          <a:p>
            <a:pPr marL="342900" indent="-342900">
              <a:lnSpc>
                <a:spcPct val="150000"/>
              </a:lnSpc>
              <a:spcAft>
                <a:spcPts val="800"/>
              </a:spcAft>
              <a:buFont typeface="Arial" panose="020B0604020202020204" pitchFamily="34" charset="0"/>
              <a:buChar char="•"/>
            </a:pPr>
            <a:r>
              <a:rPr lang="en-GB" sz="2400" dirty="0">
                <a:latin typeface="Arial" panose="020B0604020202020204" pitchFamily="34" charset="0"/>
                <a:ea typeface="Cambria" panose="02040503050406030204" pitchFamily="18" charset="0"/>
                <a:cs typeface="Arial" panose="020B0604020202020204" pitchFamily="34" charset="0"/>
              </a:rPr>
              <a:t>and confidence that relaxation measures will not risk a second peak of infections.  </a:t>
            </a:r>
          </a:p>
          <a:p>
            <a:pPr>
              <a:lnSpc>
                <a:spcPct val="150000"/>
              </a:lnSpc>
              <a:spcAft>
                <a:spcPts val="800"/>
              </a:spcAft>
            </a:pPr>
            <a:r>
              <a:rPr lang="en-GB" sz="1600" b="1" dirty="0">
                <a:latin typeface="Arial" panose="020B0604020202020204" pitchFamily="34" charset="0"/>
                <a:ea typeface="Cambria" panose="02040503050406030204" pitchFamily="18" charset="0"/>
                <a:cs typeface="Arial" panose="020B0604020202020204" pitchFamily="34" charset="0"/>
              </a:rPr>
              <a:t>Our plan to rebuild May 2020 https://</a:t>
            </a:r>
            <a:r>
              <a:rPr lang="en-GB" sz="1600" b="1" dirty="0" err="1">
                <a:latin typeface="Arial" panose="020B0604020202020204" pitchFamily="34" charset="0"/>
                <a:ea typeface="Cambria" panose="02040503050406030204" pitchFamily="18" charset="0"/>
                <a:cs typeface="Arial" panose="020B0604020202020204" pitchFamily="34" charset="0"/>
              </a:rPr>
              <a:t>www.gov.uk</a:t>
            </a:r>
            <a:r>
              <a:rPr lang="en-GB" sz="1600" b="1" dirty="0">
                <a:latin typeface="Arial" panose="020B0604020202020204" pitchFamily="34" charset="0"/>
                <a:ea typeface="Cambria" panose="02040503050406030204" pitchFamily="18" charset="0"/>
                <a:cs typeface="Arial" panose="020B0604020202020204" pitchFamily="34" charset="0"/>
              </a:rPr>
              <a:t>/government/publications/our-plan-to-rebuild-the-uk-governments-covid-19-recovery-strategy/our-plan-to-rebuild-the-uk-governments-covid-19-recovery-strategy</a:t>
            </a:r>
          </a:p>
        </p:txBody>
      </p:sp>
    </p:spTree>
    <p:extLst>
      <p:ext uri="{BB962C8B-B14F-4D97-AF65-F5344CB8AC3E}">
        <p14:creationId xmlns:p14="http://schemas.microsoft.com/office/powerpoint/2010/main" val="3278583344"/>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9089981" y="185057"/>
            <a:ext cx="2808010" cy="1357204"/>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288" y="185057"/>
            <a:ext cx="3938499" cy="1284716"/>
          </a:xfrm>
          <a:prstGeom prst="rect">
            <a:avLst/>
          </a:prstGeom>
        </p:spPr>
      </p:pic>
      <p:pic>
        <p:nvPicPr>
          <p:cNvPr id="3" name="Picture 2" descr="A screen shot of a social media post&#10;&#10;Description automatically generated">
            <a:extLst>
              <a:ext uri="{FF2B5EF4-FFF2-40B4-BE49-F238E27FC236}">
                <a16:creationId xmlns:a16="http://schemas.microsoft.com/office/drawing/2014/main" xmlns="" id="{00CF1628-2A54-CF48-AD6D-B123E5C09FB0}"/>
              </a:ext>
            </a:extLst>
          </p:cNvPr>
          <p:cNvPicPr>
            <a:picLocks noChangeAspect="1"/>
          </p:cNvPicPr>
          <p:nvPr/>
        </p:nvPicPr>
        <p:blipFill>
          <a:blip r:embed="rId4"/>
          <a:stretch>
            <a:fillRect/>
          </a:stretch>
        </p:blipFill>
        <p:spPr>
          <a:xfrm>
            <a:off x="4169065" y="0"/>
            <a:ext cx="3853870" cy="6858000"/>
          </a:xfrm>
          <a:prstGeom prst="rect">
            <a:avLst/>
          </a:prstGeom>
        </p:spPr>
      </p:pic>
    </p:spTree>
    <p:extLst>
      <p:ext uri="{BB962C8B-B14F-4D97-AF65-F5344CB8AC3E}">
        <p14:creationId xmlns:p14="http://schemas.microsoft.com/office/powerpoint/2010/main" val="1510307474"/>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pic>
        <p:nvPicPr>
          <p:cNvPr id="7" name="Picture 6">
            <a:extLst>
              <a:ext uri="{FF2B5EF4-FFF2-40B4-BE49-F238E27FC236}">
                <a16:creationId xmlns:a16="http://schemas.microsoft.com/office/drawing/2014/main" xmlns="" id="{85FB9E9E-14BD-4145-B76C-8AE287D51979}"/>
              </a:ext>
            </a:extLst>
          </p:cNvPr>
          <p:cNvPicPr>
            <a:picLocks noChangeAspect="1"/>
          </p:cNvPicPr>
          <p:nvPr/>
        </p:nvPicPr>
        <p:blipFill>
          <a:blip r:embed="rId4"/>
          <a:stretch>
            <a:fillRect/>
          </a:stretch>
        </p:blipFill>
        <p:spPr>
          <a:xfrm>
            <a:off x="0" y="-124443"/>
            <a:ext cx="12192000" cy="6982443"/>
          </a:xfrm>
          <a:prstGeom prst="rect">
            <a:avLst/>
          </a:prstGeom>
        </p:spPr>
      </p:pic>
    </p:spTree>
    <p:extLst>
      <p:ext uri="{BB962C8B-B14F-4D97-AF65-F5344CB8AC3E}">
        <p14:creationId xmlns:p14="http://schemas.microsoft.com/office/powerpoint/2010/main" val="881007376"/>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30B977-6D88-6948-85E4-D4022182E2BB}"/>
              </a:ext>
            </a:extLst>
          </p:cNvPr>
          <p:cNvSpPr>
            <a:spLocks noGrp="1"/>
          </p:cNvSpPr>
          <p:nvPr>
            <p:ph type="title"/>
          </p:nvPr>
        </p:nvSpPr>
        <p:spPr>
          <a:xfrm>
            <a:off x="7019778" y="365125"/>
            <a:ext cx="4334022" cy="1325563"/>
          </a:xfrm>
        </p:spPr>
        <p:txBody>
          <a:bodyPr>
            <a:normAutofit/>
          </a:bodyPr>
          <a:lstStyle/>
          <a:p>
            <a:r>
              <a:rPr lang="en-US" sz="2400" dirty="0"/>
              <a:t>Latest  public Health England  COVID  Dashboard  Daily cases and deaths  </a:t>
            </a:r>
          </a:p>
        </p:txBody>
      </p:sp>
      <p:pic>
        <p:nvPicPr>
          <p:cNvPr id="5" name="Content Placeholder 4" descr="A screenshot of a cell phone&#10;&#10;Description automatically generated">
            <a:extLst>
              <a:ext uri="{FF2B5EF4-FFF2-40B4-BE49-F238E27FC236}">
                <a16:creationId xmlns:a16="http://schemas.microsoft.com/office/drawing/2014/main" xmlns="" id="{D65651CB-04E8-644F-B4BA-58C49C71C422}"/>
              </a:ext>
            </a:extLst>
          </p:cNvPr>
          <p:cNvPicPr>
            <a:picLocks noGrp="1" noChangeAspect="1"/>
          </p:cNvPicPr>
          <p:nvPr>
            <p:ph idx="1"/>
          </p:nvPr>
        </p:nvPicPr>
        <p:blipFill>
          <a:blip r:embed="rId2"/>
          <a:stretch>
            <a:fillRect/>
          </a:stretch>
        </p:blipFill>
        <p:spPr>
          <a:xfrm>
            <a:off x="0" y="-110179"/>
            <a:ext cx="6527409" cy="3452587"/>
          </a:xfrm>
        </p:spPr>
      </p:pic>
      <p:pic>
        <p:nvPicPr>
          <p:cNvPr id="7" name="Picture 6" descr="A screenshot of a cell phone&#10;&#10;Description automatically generated">
            <a:extLst>
              <a:ext uri="{FF2B5EF4-FFF2-40B4-BE49-F238E27FC236}">
                <a16:creationId xmlns:a16="http://schemas.microsoft.com/office/drawing/2014/main" xmlns="" id="{B299E1B8-894E-2946-BDE0-65F4CEC05F2D}"/>
              </a:ext>
            </a:extLst>
          </p:cNvPr>
          <p:cNvPicPr>
            <a:picLocks noChangeAspect="1"/>
          </p:cNvPicPr>
          <p:nvPr/>
        </p:nvPicPr>
        <p:blipFill>
          <a:blip r:embed="rId3"/>
          <a:stretch>
            <a:fillRect/>
          </a:stretch>
        </p:blipFill>
        <p:spPr>
          <a:xfrm>
            <a:off x="4726745" y="3319550"/>
            <a:ext cx="7465255" cy="3578388"/>
          </a:xfrm>
          <a:prstGeom prst="rect">
            <a:avLst/>
          </a:prstGeom>
        </p:spPr>
      </p:pic>
    </p:spTree>
    <p:extLst>
      <p:ext uri="{BB962C8B-B14F-4D97-AF65-F5344CB8AC3E}">
        <p14:creationId xmlns:p14="http://schemas.microsoft.com/office/powerpoint/2010/main" val="3849887018"/>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pic>
        <p:nvPicPr>
          <p:cNvPr id="3" name="Picture 2">
            <a:extLst>
              <a:ext uri="{FF2B5EF4-FFF2-40B4-BE49-F238E27FC236}">
                <a16:creationId xmlns:a16="http://schemas.microsoft.com/office/drawing/2014/main" xmlns="" id="{D89EB87F-449C-9847-90A8-A0E6CEF7D4EA}"/>
              </a:ext>
            </a:extLst>
          </p:cNvPr>
          <p:cNvPicPr>
            <a:picLocks noChangeAspect="1"/>
          </p:cNvPicPr>
          <p:nvPr/>
        </p:nvPicPr>
        <p:blipFill>
          <a:blip r:embed="rId4"/>
          <a:stretch>
            <a:fillRect/>
          </a:stretch>
        </p:blipFill>
        <p:spPr>
          <a:xfrm>
            <a:off x="4248443" y="9469"/>
            <a:ext cx="3699803" cy="6830406"/>
          </a:xfrm>
          <a:prstGeom prst="rect">
            <a:avLst/>
          </a:prstGeom>
        </p:spPr>
      </p:pic>
    </p:spTree>
    <p:extLst>
      <p:ext uri="{BB962C8B-B14F-4D97-AF65-F5344CB8AC3E}">
        <p14:creationId xmlns:p14="http://schemas.microsoft.com/office/powerpoint/2010/main" val="1719318142"/>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452294" y="-14334"/>
            <a:ext cx="1739705" cy="840857"/>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1702945" cy="555491"/>
          </a:xfrm>
          <a:prstGeom prst="rect">
            <a:avLst/>
          </a:prstGeom>
        </p:spPr>
      </p:pic>
      <p:pic>
        <p:nvPicPr>
          <p:cNvPr id="3" name="Picture 2">
            <a:extLst>
              <a:ext uri="{FF2B5EF4-FFF2-40B4-BE49-F238E27FC236}">
                <a16:creationId xmlns:a16="http://schemas.microsoft.com/office/drawing/2014/main" xmlns="" id="{E6E45C48-16BC-0545-962D-090EB75492CA}"/>
              </a:ext>
            </a:extLst>
          </p:cNvPr>
          <p:cNvPicPr>
            <a:picLocks noChangeAspect="1"/>
          </p:cNvPicPr>
          <p:nvPr/>
        </p:nvPicPr>
        <p:blipFill>
          <a:blip r:embed="rId4"/>
          <a:stretch>
            <a:fillRect/>
          </a:stretch>
        </p:blipFill>
        <p:spPr>
          <a:xfrm>
            <a:off x="1914714" y="195609"/>
            <a:ext cx="8537580" cy="6390249"/>
          </a:xfrm>
          <a:prstGeom prst="rect">
            <a:avLst/>
          </a:prstGeom>
        </p:spPr>
      </p:pic>
      <p:sp>
        <p:nvSpPr>
          <p:cNvPr id="2" name="TextBox 1">
            <a:extLst>
              <a:ext uri="{FF2B5EF4-FFF2-40B4-BE49-F238E27FC236}">
                <a16:creationId xmlns:a16="http://schemas.microsoft.com/office/drawing/2014/main" xmlns="" id="{40AB5B3F-497C-A049-91BC-3AF8715FFFD9}"/>
              </a:ext>
            </a:extLst>
          </p:cNvPr>
          <p:cNvSpPr txBox="1"/>
          <p:nvPr/>
        </p:nvSpPr>
        <p:spPr>
          <a:xfrm>
            <a:off x="0" y="2362200"/>
            <a:ext cx="1702945" cy="3539430"/>
          </a:xfrm>
          <a:prstGeom prst="rect">
            <a:avLst/>
          </a:prstGeom>
          <a:noFill/>
        </p:spPr>
        <p:txBody>
          <a:bodyPr wrap="square" rtlCol="0">
            <a:spAutoFit/>
          </a:bodyPr>
          <a:lstStyle/>
          <a:p>
            <a:r>
              <a:rPr lang="en-US" sz="2800" b="1" dirty="0"/>
              <a:t>Upsides of lockdown 1  : </a:t>
            </a:r>
          </a:p>
          <a:p>
            <a:endParaRPr lang="en-US" sz="2800" b="1" dirty="0"/>
          </a:p>
          <a:p>
            <a:r>
              <a:rPr lang="en-US" sz="2800" b="1" dirty="0"/>
              <a:t>Decline in air pollution </a:t>
            </a:r>
          </a:p>
        </p:txBody>
      </p:sp>
    </p:spTree>
    <p:extLst>
      <p:ext uri="{BB962C8B-B14F-4D97-AF65-F5344CB8AC3E}">
        <p14:creationId xmlns:p14="http://schemas.microsoft.com/office/powerpoint/2010/main" val="2549137820"/>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xmlns="" id="{D69BE111-70C9-764E-B735-6F595ADC5F31}"/>
              </a:ext>
            </a:extLst>
          </p:cNvPr>
          <p:cNvPicPr>
            <a:picLocks noGrp="1" noChangeAspect="1"/>
          </p:cNvPicPr>
          <p:nvPr>
            <p:ph idx="1"/>
          </p:nvPr>
        </p:nvPicPr>
        <p:blipFill>
          <a:blip r:embed="rId2"/>
          <a:stretch>
            <a:fillRect/>
          </a:stretch>
        </p:blipFill>
        <p:spPr>
          <a:xfrm>
            <a:off x="1779638" y="32272"/>
            <a:ext cx="9329408" cy="6825728"/>
          </a:xfrm>
        </p:spPr>
      </p:pic>
      <p:sp>
        <p:nvSpPr>
          <p:cNvPr id="2" name="TextBox 1">
            <a:extLst>
              <a:ext uri="{FF2B5EF4-FFF2-40B4-BE49-F238E27FC236}">
                <a16:creationId xmlns:a16="http://schemas.microsoft.com/office/drawing/2014/main" xmlns="" id="{8ABB9F8F-67F5-9542-A5EA-D1B93223214E}"/>
              </a:ext>
            </a:extLst>
          </p:cNvPr>
          <p:cNvSpPr txBox="1"/>
          <p:nvPr/>
        </p:nvSpPr>
        <p:spPr>
          <a:xfrm>
            <a:off x="0" y="2318657"/>
            <a:ext cx="1262743" cy="2246769"/>
          </a:xfrm>
          <a:prstGeom prst="rect">
            <a:avLst/>
          </a:prstGeom>
          <a:noFill/>
        </p:spPr>
        <p:txBody>
          <a:bodyPr wrap="square" rtlCol="0">
            <a:spAutoFit/>
          </a:bodyPr>
          <a:lstStyle/>
          <a:p>
            <a:r>
              <a:rPr lang="en-US" sz="2000" b="1" dirty="0"/>
              <a:t>Upsides in  lockdown 2: interest in more active travel</a:t>
            </a:r>
          </a:p>
        </p:txBody>
      </p:sp>
    </p:spTree>
    <p:extLst>
      <p:ext uri="{BB962C8B-B14F-4D97-AF65-F5344CB8AC3E}">
        <p14:creationId xmlns:p14="http://schemas.microsoft.com/office/powerpoint/2010/main" val="80928107"/>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691446" y="-14333"/>
            <a:ext cx="1500554" cy="725268"/>
          </a:xfrm>
          <a:prstGeom prst="rect">
            <a:avLst/>
          </a:prstGeom>
        </p:spPr>
      </p:pic>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1929947" cy="629538"/>
          </a:xfrm>
          <a:prstGeom prst="rect">
            <a:avLst/>
          </a:prstGeom>
        </p:spPr>
      </p:pic>
      <p:sp>
        <p:nvSpPr>
          <p:cNvPr id="2" name="TextBox 1">
            <a:extLst>
              <a:ext uri="{FF2B5EF4-FFF2-40B4-BE49-F238E27FC236}">
                <a16:creationId xmlns:a16="http://schemas.microsoft.com/office/drawing/2014/main" xmlns="" id="{49BB15FE-5F86-AD43-9920-87F427CEF6B5}"/>
              </a:ext>
            </a:extLst>
          </p:cNvPr>
          <p:cNvSpPr txBox="1"/>
          <p:nvPr/>
        </p:nvSpPr>
        <p:spPr>
          <a:xfrm>
            <a:off x="806547" y="6218702"/>
            <a:ext cx="10944665" cy="369332"/>
          </a:xfrm>
          <a:prstGeom prst="rect">
            <a:avLst/>
          </a:prstGeom>
          <a:noFill/>
        </p:spPr>
        <p:txBody>
          <a:bodyPr wrap="square" rtlCol="0">
            <a:spAutoFit/>
          </a:bodyPr>
          <a:lstStyle/>
          <a:p>
            <a:r>
              <a:rPr lang="en-US" b="1" dirty="0"/>
              <a:t>https://</a:t>
            </a:r>
            <a:r>
              <a:rPr lang="en-US" b="1" dirty="0" err="1"/>
              <a:t>blogs.bmj.com</a:t>
            </a:r>
            <a:r>
              <a:rPr lang="en-US" b="1" dirty="0"/>
              <a:t>/</a:t>
            </a:r>
            <a:r>
              <a:rPr lang="en-US" b="1" dirty="0" err="1"/>
              <a:t>bmj</a:t>
            </a:r>
            <a:r>
              <a:rPr lang="en-US" b="1" dirty="0"/>
              <a:t>/2020/05/05/now-is-not-the-time-to-undermine-the-world-health-organization</a:t>
            </a:r>
            <a:r>
              <a:rPr lang="en-US" dirty="0"/>
              <a:t>/</a:t>
            </a:r>
          </a:p>
        </p:txBody>
      </p:sp>
      <p:pic>
        <p:nvPicPr>
          <p:cNvPr id="7" name="Picture 6" descr="A screenshot of a cell phone&#10;&#10;Description automatically generated">
            <a:extLst>
              <a:ext uri="{FF2B5EF4-FFF2-40B4-BE49-F238E27FC236}">
                <a16:creationId xmlns:a16="http://schemas.microsoft.com/office/drawing/2014/main" xmlns="" id="{16E432FB-A457-E047-85C0-2EC39A0B5BE7}"/>
              </a:ext>
            </a:extLst>
          </p:cNvPr>
          <p:cNvPicPr>
            <a:picLocks noChangeAspect="1"/>
          </p:cNvPicPr>
          <p:nvPr/>
        </p:nvPicPr>
        <p:blipFill>
          <a:blip r:embed="rId4"/>
          <a:stretch>
            <a:fillRect/>
          </a:stretch>
        </p:blipFill>
        <p:spPr>
          <a:xfrm>
            <a:off x="1507916" y="800006"/>
            <a:ext cx="9593775" cy="5181665"/>
          </a:xfrm>
          <a:prstGeom prst="rect">
            <a:avLst/>
          </a:prstGeom>
        </p:spPr>
      </p:pic>
      <p:sp>
        <p:nvSpPr>
          <p:cNvPr id="3" name="TextBox 2">
            <a:extLst>
              <a:ext uri="{FF2B5EF4-FFF2-40B4-BE49-F238E27FC236}">
                <a16:creationId xmlns:a16="http://schemas.microsoft.com/office/drawing/2014/main" xmlns="" id="{07134947-86E5-2446-9CE8-FC69F42F0885}"/>
              </a:ext>
            </a:extLst>
          </p:cNvPr>
          <p:cNvSpPr txBox="1"/>
          <p:nvPr/>
        </p:nvSpPr>
        <p:spPr>
          <a:xfrm>
            <a:off x="3331028" y="158271"/>
            <a:ext cx="6193971" cy="523220"/>
          </a:xfrm>
          <a:prstGeom prst="rect">
            <a:avLst/>
          </a:prstGeom>
          <a:noFill/>
        </p:spPr>
        <p:txBody>
          <a:bodyPr wrap="square" rtlCol="0">
            <a:spAutoFit/>
          </a:bodyPr>
          <a:lstStyle/>
          <a:p>
            <a:r>
              <a:rPr lang="en-US" sz="2800" b="1" dirty="0"/>
              <a:t>Global governance for health </a:t>
            </a:r>
          </a:p>
        </p:txBody>
      </p:sp>
    </p:spTree>
    <p:extLst>
      <p:ext uri="{BB962C8B-B14F-4D97-AF65-F5344CB8AC3E}">
        <p14:creationId xmlns:p14="http://schemas.microsoft.com/office/powerpoint/2010/main" val="424113308"/>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pic>
        <p:nvPicPr>
          <p:cNvPr id="3" name="Picture 2" descr="A screenshot of a social media post&#10;&#10;Description automatically generated">
            <a:extLst>
              <a:ext uri="{FF2B5EF4-FFF2-40B4-BE49-F238E27FC236}">
                <a16:creationId xmlns:a16="http://schemas.microsoft.com/office/drawing/2014/main" xmlns="" id="{A8491A9B-3EFD-EA42-A8F4-18712A66C8B2}"/>
              </a:ext>
            </a:extLst>
          </p:cNvPr>
          <p:cNvPicPr>
            <a:picLocks noChangeAspect="1"/>
          </p:cNvPicPr>
          <p:nvPr/>
        </p:nvPicPr>
        <p:blipFill>
          <a:blip r:embed="rId4"/>
          <a:stretch>
            <a:fillRect/>
          </a:stretch>
        </p:blipFill>
        <p:spPr>
          <a:xfrm>
            <a:off x="0" y="2656114"/>
            <a:ext cx="7290801" cy="4089306"/>
          </a:xfrm>
          <a:prstGeom prst="rect">
            <a:avLst/>
          </a:prstGeom>
        </p:spPr>
      </p:pic>
      <p:pic>
        <p:nvPicPr>
          <p:cNvPr id="8" name="Picture 7">
            <a:extLst>
              <a:ext uri="{FF2B5EF4-FFF2-40B4-BE49-F238E27FC236}">
                <a16:creationId xmlns:a16="http://schemas.microsoft.com/office/drawing/2014/main" xmlns="" id="{41B75581-1D5F-D04A-B06F-96DCA4AAF9F7}"/>
              </a:ext>
            </a:extLst>
          </p:cNvPr>
          <p:cNvPicPr>
            <a:picLocks noChangeAspect="1"/>
          </p:cNvPicPr>
          <p:nvPr/>
        </p:nvPicPr>
        <p:blipFill>
          <a:blip r:embed="rId5"/>
          <a:stretch>
            <a:fillRect/>
          </a:stretch>
        </p:blipFill>
        <p:spPr>
          <a:xfrm>
            <a:off x="7315200" y="1005872"/>
            <a:ext cx="4876800" cy="5739548"/>
          </a:xfrm>
          <a:prstGeom prst="rect">
            <a:avLst/>
          </a:prstGeom>
        </p:spPr>
      </p:pic>
      <p:pic>
        <p:nvPicPr>
          <p:cNvPr id="10" name="Picture 9">
            <a:extLst>
              <a:ext uri="{FF2B5EF4-FFF2-40B4-BE49-F238E27FC236}">
                <a16:creationId xmlns:a16="http://schemas.microsoft.com/office/drawing/2014/main" xmlns="" id="{816E1013-8E5D-0F45-8231-8ED087BAEB7E}"/>
              </a:ext>
            </a:extLst>
          </p:cNvPr>
          <p:cNvPicPr>
            <a:picLocks noChangeAspect="1"/>
          </p:cNvPicPr>
          <p:nvPr/>
        </p:nvPicPr>
        <p:blipFill>
          <a:blip r:embed="rId6"/>
          <a:stretch>
            <a:fillRect/>
          </a:stretch>
        </p:blipFill>
        <p:spPr>
          <a:xfrm>
            <a:off x="16677" y="1157664"/>
            <a:ext cx="7315200" cy="922878"/>
          </a:xfrm>
          <a:prstGeom prst="rect">
            <a:avLst/>
          </a:prstGeom>
        </p:spPr>
      </p:pic>
      <p:sp>
        <p:nvSpPr>
          <p:cNvPr id="2" name="Rectangle 1">
            <a:extLst>
              <a:ext uri="{FF2B5EF4-FFF2-40B4-BE49-F238E27FC236}">
                <a16:creationId xmlns:a16="http://schemas.microsoft.com/office/drawing/2014/main" xmlns="" id="{3C98F0E6-93C8-C342-9753-D6F2337B8591}"/>
              </a:ext>
            </a:extLst>
          </p:cNvPr>
          <p:cNvSpPr/>
          <p:nvPr/>
        </p:nvSpPr>
        <p:spPr>
          <a:xfrm>
            <a:off x="4590876" y="212761"/>
            <a:ext cx="3010248" cy="369332"/>
          </a:xfrm>
          <a:prstGeom prst="rect">
            <a:avLst/>
          </a:prstGeom>
        </p:spPr>
        <p:txBody>
          <a:bodyPr wrap="none">
            <a:spAutoFit/>
          </a:bodyPr>
          <a:lstStyle/>
          <a:p>
            <a:r>
              <a:rPr lang="en-US" b="1" dirty="0"/>
              <a:t>Global governance for health </a:t>
            </a:r>
          </a:p>
        </p:txBody>
      </p:sp>
    </p:spTree>
    <p:extLst>
      <p:ext uri="{BB962C8B-B14F-4D97-AF65-F5344CB8AC3E}">
        <p14:creationId xmlns:p14="http://schemas.microsoft.com/office/powerpoint/2010/main" val="2259017640"/>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pic>
        <p:nvPicPr>
          <p:cNvPr id="3" name="Picture 2" descr="A screenshot of a girl&#10;&#10;Description automatically generated">
            <a:extLst>
              <a:ext uri="{FF2B5EF4-FFF2-40B4-BE49-F238E27FC236}">
                <a16:creationId xmlns:a16="http://schemas.microsoft.com/office/drawing/2014/main" xmlns="" id="{FF2D9D31-6250-5D4F-800A-A61A99D10AC4}"/>
              </a:ext>
            </a:extLst>
          </p:cNvPr>
          <p:cNvPicPr>
            <a:picLocks noChangeAspect="1"/>
          </p:cNvPicPr>
          <p:nvPr/>
        </p:nvPicPr>
        <p:blipFill>
          <a:blip r:embed="rId4"/>
          <a:stretch>
            <a:fillRect/>
          </a:stretch>
        </p:blipFill>
        <p:spPr>
          <a:xfrm>
            <a:off x="2302413" y="595307"/>
            <a:ext cx="7959641" cy="6339784"/>
          </a:xfrm>
          <a:prstGeom prst="rect">
            <a:avLst/>
          </a:prstGeom>
        </p:spPr>
      </p:pic>
      <p:sp>
        <p:nvSpPr>
          <p:cNvPr id="7" name="TextBox 6">
            <a:extLst>
              <a:ext uri="{FF2B5EF4-FFF2-40B4-BE49-F238E27FC236}">
                <a16:creationId xmlns:a16="http://schemas.microsoft.com/office/drawing/2014/main" xmlns="" id="{E8EF3C22-EC5E-9847-96C9-723CEE58551B}"/>
              </a:ext>
            </a:extLst>
          </p:cNvPr>
          <p:cNvSpPr txBox="1"/>
          <p:nvPr/>
        </p:nvSpPr>
        <p:spPr>
          <a:xfrm>
            <a:off x="-76200" y="1382585"/>
            <a:ext cx="2378613" cy="2677656"/>
          </a:xfrm>
          <a:prstGeom prst="rect">
            <a:avLst/>
          </a:prstGeom>
          <a:noFill/>
        </p:spPr>
        <p:txBody>
          <a:bodyPr wrap="square" rtlCol="0">
            <a:spAutoFit/>
          </a:bodyPr>
          <a:lstStyle/>
          <a:p>
            <a:r>
              <a:rPr lang="en-US" sz="2400" b="1" dirty="0"/>
              <a:t>https://</a:t>
            </a:r>
            <a:r>
              <a:rPr lang="en-US" sz="2400" b="1" dirty="0" err="1"/>
              <a:t>epha.org</a:t>
            </a:r>
            <a:r>
              <a:rPr lang="en-US" sz="2400" b="1" dirty="0"/>
              <a:t>/public-health-must-be-strengthened-for-a-healthy-post-covid-world/</a:t>
            </a:r>
          </a:p>
        </p:txBody>
      </p:sp>
      <p:sp>
        <p:nvSpPr>
          <p:cNvPr id="2" name="Rectangle 1">
            <a:extLst>
              <a:ext uri="{FF2B5EF4-FFF2-40B4-BE49-F238E27FC236}">
                <a16:creationId xmlns:a16="http://schemas.microsoft.com/office/drawing/2014/main" xmlns="" id="{DA2FB55B-A2D5-B540-A5E1-FB8BF76F8DBD}"/>
              </a:ext>
            </a:extLst>
          </p:cNvPr>
          <p:cNvSpPr/>
          <p:nvPr/>
        </p:nvSpPr>
        <p:spPr>
          <a:xfrm>
            <a:off x="4590876" y="82737"/>
            <a:ext cx="3010248" cy="369332"/>
          </a:xfrm>
          <a:prstGeom prst="rect">
            <a:avLst/>
          </a:prstGeom>
        </p:spPr>
        <p:txBody>
          <a:bodyPr wrap="none">
            <a:spAutoFit/>
          </a:bodyPr>
          <a:lstStyle/>
          <a:p>
            <a:r>
              <a:rPr lang="en-US" b="1" dirty="0"/>
              <a:t>Global governance for health </a:t>
            </a:r>
          </a:p>
        </p:txBody>
      </p:sp>
    </p:spTree>
    <p:extLst>
      <p:ext uri="{BB962C8B-B14F-4D97-AF65-F5344CB8AC3E}">
        <p14:creationId xmlns:p14="http://schemas.microsoft.com/office/powerpoint/2010/main" val="553073086"/>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sp>
        <p:nvSpPr>
          <p:cNvPr id="6" name="TextBox 5">
            <a:extLst>
              <a:ext uri="{FF2B5EF4-FFF2-40B4-BE49-F238E27FC236}">
                <a16:creationId xmlns:a16="http://schemas.microsoft.com/office/drawing/2014/main" xmlns="" id="{091E6395-A19A-4BD1-A1EC-0C5B6DF7A4D6}"/>
              </a:ext>
            </a:extLst>
          </p:cNvPr>
          <p:cNvSpPr txBox="1"/>
          <p:nvPr/>
        </p:nvSpPr>
        <p:spPr>
          <a:xfrm>
            <a:off x="4557010" y="272142"/>
            <a:ext cx="3041219" cy="646331"/>
          </a:xfrm>
          <a:prstGeom prst="rect">
            <a:avLst/>
          </a:prstGeom>
          <a:noFill/>
        </p:spPr>
        <p:txBody>
          <a:bodyPr wrap="square" rtlCol="0">
            <a:spAutoFit/>
          </a:bodyPr>
          <a:lstStyle/>
          <a:p>
            <a:pPr algn="ctr"/>
            <a:r>
              <a:rPr lang="en-GB" dirty="0"/>
              <a:t>John Middleton  [lecture title] [date] </a:t>
            </a:r>
          </a:p>
        </p:txBody>
      </p:sp>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pic>
        <p:nvPicPr>
          <p:cNvPr id="3" name="Picture 2">
            <a:extLst>
              <a:ext uri="{FF2B5EF4-FFF2-40B4-BE49-F238E27FC236}">
                <a16:creationId xmlns:a16="http://schemas.microsoft.com/office/drawing/2014/main" xmlns="" id="{F107AA49-D883-234D-A13C-DE48EE913A0E}"/>
              </a:ext>
            </a:extLst>
          </p:cNvPr>
          <p:cNvPicPr>
            <a:picLocks noChangeAspect="1"/>
          </p:cNvPicPr>
          <p:nvPr/>
        </p:nvPicPr>
        <p:blipFill>
          <a:blip r:embed="rId4"/>
          <a:stretch>
            <a:fillRect/>
          </a:stretch>
        </p:blipFill>
        <p:spPr>
          <a:xfrm>
            <a:off x="3343424" y="0"/>
            <a:ext cx="5505152" cy="6858000"/>
          </a:xfrm>
          <a:prstGeom prst="rect">
            <a:avLst/>
          </a:prstGeom>
        </p:spPr>
      </p:pic>
      <p:sp>
        <p:nvSpPr>
          <p:cNvPr id="2" name="Rectangle 1">
            <a:extLst>
              <a:ext uri="{FF2B5EF4-FFF2-40B4-BE49-F238E27FC236}">
                <a16:creationId xmlns:a16="http://schemas.microsoft.com/office/drawing/2014/main" xmlns="" id="{A7016216-B402-724F-85A4-44C6959AEA56}"/>
              </a:ext>
            </a:extLst>
          </p:cNvPr>
          <p:cNvSpPr/>
          <p:nvPr/>
        </p:nvSpPr>
        <p:spPr>
          <a:xfrm>
            <a:off x="563162" y="2700048"/>
            <a:ext cx="2038524" cy="646331"/>
          </a:xfrm>
          <a:prstGeom prst="rect">
            <a:avLst/>
          </a:prstGeom>
        </p:spPr>
        <p:txBody>
          <a:bodyPr wrap="square">
            <a:spAutoFit/>
          </a:bodyPr>
          <a:lstStyle/>
          <a:p>
            <a:r>
              <a:rPr lang="en-US" b="1" dirty="0"/>
              <a:t>Global governance for health </a:t>
            </a:r>
          </a:p>
        </p:txBody>
      </p:sp>
    </p:spTree>
    <p:extLst>
      <p:ext uri="{BB962C8B-B14F-4D97-AF65-F5344CB8AC3E}">
        <p14:creationId xmlns:p14="http://schemas.microsoft.com/office/powerpoint/2010/main" val="3521158193"/>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pic>
        <p:nvPicPr>
          <p:cNvPr id="3" name="Picture 2" descr="A group of people posing for a photo&#10;&#10;Description automatically generated">
            <a:extLst>
              <a:ext uri="{FF2B5EF4-FFF2-40B4-BE49-F238E27FC236}">
                <a16:creationId xmlns:a16="http://schemas.microsoft.com/office/drawing/2014/main" xmlns="" id="{96672F00-D903-AC48-8C9E-C1985BAD63B3}"/>
              </a:ext>
            </a:extLst>
          </p:cNvPr>
          <p:cNvPicPr>
            <a:picLocks noChangeAspect="1"/>
          </p:cNvPicPr>
          <p:nvPr/>
        </p:nvPicPr>
        <p:blipFill>
          <a:blip r:embed="rId4"/>
          <a:stretch>
            <a:fillRect/>
          </a:stretch>
        </p:blipFill>
        <p:spPr>
          <a:xfrm>
            <a:off x="-18381" y="1138127"/>
            <a:ext cx="12192000" cy="5447731"/>
          </a:xfrm>
          <a:prstGeom prst="rect">
            <a:avLst/>
          </a:prstGeom>
        </p:spPr>
      </p:pic>
      <p:sp>
        <p:nvSpPr>
          <p:cNvPr id="6" name="Rectangle 5">
            <a:extLst>
              <a:ext uri="{FF2B5EF4-FFF2-40B4-BE49-F238E27FC236}">
                <a16:creationId xmlns:a16="http://schemas.microsoft.com/office/drawing/2014/main" xmlns="" id="{BA4FE302-4874-004E-8C27-590254A3F6E4}"/>
              </a:ext>
            </a:extLst>
          </p:cNvPr>
          <p:cNvSpPr/>
          <p:nvPr/>
        </p:nvSpPr>
        <p:spPr>
          <a:xfrm>
            <a:off x="2634343" y="118254"/>
            <a:ext cx="7456714" cy="1015663"/>
          </a:xfrm>
          <a:prstGeom prst="rect">
            <a:avLst/>
          </a:prstGeom>
        </p:spPr>
        <p:txBody>
          <a:bodyPr wrap="square">
            <a:spAutoFit/>
          </a:bodyPr>
          <a:lstStyle/>
          <a:p>
            <a:r>
              <a:rPr lang="en-US" b="1" dirty="0"/>
              <a:t>Global governance for health- European Public  Health Week  </a:t>
            </a:r>
            <a:r>
              <a:rPr lang="en-US" sz="1400" b="1" dirty="0"/>
              <a:t>Seminar May  18</a:t>
            </a:r>
            <a:r>
              <a:rPr lang="en-US" sz="1400" b="1" baseline="30000" dirty="0"/>
              <a:t>th</a:t>
            </a:r>
            <a:r>
              <a:rPr lang="en-US" sz="1400" b="1" dirty="0"/>
              <a:t>  2020  European  Public Health Association, World Health </a:t>
            </a:r>
            <a:r>
              <a:rPr lang="en-US" sz="1400" b="1" dirty="0" smtClean="0"/>
              <a:t>Organization</a:t>
            </a:r>
            <a:r>
              <a:rPr lang="en-US" sz="1400" b="1" dirty="0"/>
              <a:t>- Europe,  </a:t>
            </a:r>
            <a:r>
              <a:rPr lang="en-US" sz="1400" b="1" dirty="0" smtClean="0"/>
              <a:t>Association of Schools </a:t>
            </a:r>
            <a:r>
              <a:rPr lang="en-US" sz="1400" b="1" dirty="0"/>
              <a:t>and </a:t>
            </a:r>
            <a:r>
              <a:rPr lang="en-US" sz="1400" b="1" dirty="0" smtClean="0"/>
              <a:t>Programs </a:t>
            </a:r>
            <a:r>
              <a:rPr lang="en-US" sz="1400" b="1" dirty="0"/>
              <a:t>of Public Health, Association of Schools of </a:t>
            </a:r>
            <a:r>
              <a:rPr lang="en-US" sz="1400" b="1" dirty="0" smtClean="0"/>
              <a:t>Public Health in the </a:t>
            </a:r>
            <a:r>
              <a:rPr lang="en-US" sz="1400" b="1" dirty="0"/>
              <a:t>European Region   </a:t>
            </a:r>
          </a:p>
        </p:txBody>
      </p:sp>
    </p:spTree>
    <p:extLst>
      <p:ext uri="{BB962C8B-B14F-4D97-AF65-F5344CB8AC3E}">
        <p14:creationId xmlns:p14="http://schemas.microsoft.com/office/powerpoint/2010/main" val="4269297003"/>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244089E0-3878-4BEE-B42D-7F1CBC97654E}"/>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262054" y="-14334"/>
            <a:ext cx="1929946" cy="932807"/>
          </a:xfrm>
          <a:prstGeom prst="rect">
            <a:avLst/>
          </a:prstGeom>
        </p:spPr>
      </p:pic>
      <p:pic>
        <p:nvPicPr>
          <p:cNvPr id="4" name="Picture 3">
            <a:extLst>
              <a:ext uri="{FF2B5EF4-FFF2-40B4-BE49-F238E27FC236}">
                <a16:creationId xmlns:a16="http://schemas.microsoft.com/office/drawing/2014/main" xmlns="" id="{E973E03A-52A6-EB48-92B4-B49A9893FC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910"/>
            <a:ext cx="2302413" cy="751034"/>
          </a:xfrm>
          <a:prstGeom prst="rect">
            <a:avLst/>
          </a:prstGeom>
        </p:spPr>
      </p:pic>
      <p:sp>
        <p:nvSpPr>
          <p:cNvPr id="2" name="TextBox 1">
            <a:extLst>
              <a:ext uri="{FF2B5EF4-FFF2-40B4-BE49-F238E27FC236}">
                <a16:creationId xmlns:a16="http://schemas.microsoft.com/office/drawing/2014/main" xmlns="" id="{FC9DCC5A-7B87-B54C-9363-8D84E54894FE}"/>
              </a:ext>
            </a:extLst>
          </p:cNvPr>
          <p:cNvSpPr txBox="1"/>
          <p:nvPr/>
        </p:nvSpPr>
        <p:spPr>
          <a:xfrm>
            <a:off x="3082667" y="2151727"/>
            <a:ext cx="5205047" cy="2554545"/>
          </a:xfrm>
          <a:prstGeom prst="rect">
            <a:avLst/>
          </a:prstGeom>
          <a:noFill/>
        </p:spPr>
        <p:txBody>
          <a:bodyPr wrap="square" rtlCol="0">
            <a:spAutoFit/>
          </a:bodyPr>
          <a:lstStyle/>
          <a:p>
            <a:pPr algn="ctr"/>
            <a:r>
              <a:rPr lang="en-US" sz="3200" dirty="0"/>
              <a:t>Thank you </a:t>
            </a:r>
          </a:p>
          <a:p>
            <a:pPr algn="ctr"/>
            <a:endParaRPr lang="en-US" sz="3200" dirty="0"/>
          </a:p>
          <a:p>
            <a:pPr algn="ctr"/>
            <a:r>
              <a:rPr lang="en-US" sz="3200" dirty="0"/>
              <a:t>John Middleton</a:t>
            </a:r>
          </a:p>
          <a:p>
            <a:pPr algn="ctr"/>
            <a:endParaRPr lang="en-US" sz="3200" dirty="0">
              <a:solidFill>
                <a:schemeClr val="accent1"/>
              </a:solidFill>
            </a:endParaRPr>
          </a:p>
          <a:p>
            <a:pPr algn="ctr"/>
            <a:r>
              <a:rPr lang="en-US" sz="3200" b="1" dirty="0" err="1">
                <a:solidFill>
                  <a:schemeClr val="accent5">
                    <a:lumMod val="75000"/>
                  </a:schemeClr>
                </a:solidFill>
                <a:hlinkClick r:id="rId4">
                  <a:extLst>
                    <a:ext uri="{A12FA001-AC4F-418D-AE19-62706E023703}">
                      <ahyp:hlinkClr xmlns:ahyp="http://schemas.microsoft.com/office/drawing/2018/hyperlinkcolor" xmlns="" val="tx"/>
                    </a:ext>
                  </a:extLst>
                </a:hlinkClick>
              </a:rPr>
              <a:t>John.middleton@</a:t>
            </a:r>
            <a:r>
              <a:rPr lang="en-US" sz="3200" b="1" dirty="0" err="1">
                <a:solidFill>
                  <a:schemeClr val="accent5">
                    <a:lumMod val="75000"/>
                  </a:schemeClr>
                </a:solidFill>
              </a:rPr>
              <a:t>aspher.org</a:t>
            </a:r>
            <a:endParaRPr lang="en-US" sz="3200" b="1" dirty="0">
              <a:solidFill>
                <a:schemeClr val="accent5">
                  <a:lumMod val="75000"/>
                </a:schemeClr>
              </a:solidFill>
            </a:endParaRPr>
          </a:p>
        </p:txBody>
      </p:sp>
    </p:spTree>
    <p:extLst>
      <p:ext uri="{BB962C8B-B14F-4D97-AF65-F5344CB8AC3E}">
        <p14:creationId xmlns:p14="http://schemas.microsoft.com/office/powerpoint/2010/main" val="389972455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297</TotalTime>
  <Words>1547</Words>
  <Application>Microsoft Macintosh PowerPoint</Application>
  <PresentationFormat>Custom</PresentationFormat>
  <Paragraphs>150</Paragraphs>
  <Slides>51</Slides>
  <Notes>0</Notes>
  <HiddenSlides>0</HiddenSlides>
  <MMClips>2</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Latest  public Health England  COVID  Dashboard  Daily cases and deaths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Middleton</dc:creator>
  <cp:lastModifiedBy>Lore Leighton</cp:lastModifiedBy>
  <cp:revision>27</cp:revision>
  <dcterms:created xsi:type="dcterms:W3CDTF">2020-05-21T21:17:39Z</dcterms:created>
  <dcterms:modified xsi:type="dcterms:W3CDTF">2020-05-31T19:32:29Z</dcterms:modified>
</cp:coreProperties>
</file>